
<file path=[Content_Types].xml><?xml version="1.0" encoding="utf-8"?>
<Types xmlns="http://schemas.openxmlformats.org/package/2006/content-types"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s/slide9.xml" ContentType="application/vnd.openxmlformats-officedocument.presentationml.slide+xml"/>
  <Override PartName="/ppt/notesSlides/notesSlide4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Masters/slideMaster2.xml" ContentType="application/vnd.openxmlformats-officedocument.presentationml.slide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Default Extension="pdf" ContentType="application/pdf"/>
  <Override PartName="/ppt/slideLayouts/slideLayout17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theme/theme4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8.xml" ContentType="application/vnd.openxmlformats-officedocument.presentationml.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theme/theme5.xml" ContentType="application/vnd.openxmlformats-officedocument.them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9.xml" ContentType="application/vnd.openxmlformats-officedocument.presentationml.slideLayout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85" r:id="rId1"/>
    <p:sldMasterId id="2147483697" r:id="rId2"/>
    <p:sldMasterId id="2147483711" r:id="rId3"/>
  </p:sldMasterIdLst>
  <p:notesMasterIdLst>
    <p:notesMasterId r:id="rId14"/>
  </p:notesMasterIdLst>
  <p:handoutMasterIdLst>
    <p:handoutMasterId r:id="rId15"/>
  </p:handoutMasterIdLst>
  <p:sldIdLst>
    <p:sldId id="256" r:id="rId4"/>
    <p:sldId id="258" r:id="rId5"/>
    <p:sldId id="259" r:id="rId6"/>
    <p:sldId id="279" r:id="rId7"/>
    <p:sldId id="288" r:id="rId8"/>
    <p:sldId id="262" r:id="rId9"/>
    <p:sldId id="286" r:id="rId10"/>
    <p:sldId id="289" r:id="rId11"/>
    <p:sldId id="287" r:id="rId12"/>
    <p:sldId id="266" r:id="rId13"/>
  </p:sldIdLst>
  <p:sldSz cx="9144000" cy="6858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B00000"/>
    <a:srgbClr val="CCCFCE"/>
    <a:srgbClr val="009DD9"/>
    <a:srgbClr val="0050AA"/>
    <a:srgbClr val="333333"/>
    <a:srgbClr val="6EA20A"/>
    <a:srgbClr val="FFFFFF"/>
    <a:srgbClr val="FFD200"/>
    <a:srgbClr val="F08400"/>
    <a:srgbClr val="A5A7A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9833" autoAdjust="0"/>
    <p:restoredTop sz="75490" autoAdjust="0"/>
  </p:normalViewPr>
  <p:slideViewPr>
    <p:cSldViewPr snapToObjects="1">
      <p:cViewPr>
        <p:scale>
          <a:sx n="100" d="100"/>
          <a:sy n="100" d="100"/>
        </p:scale>
        <p:origin x="-2976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0" d="100"/>
          <a:sy n="60" d="100"/>
        </p:scale>
        <p:origin x="-2490" y="-78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l">
              <a:defRPr sz="1200"/>
            </a:lvl1pPr>
          </a:lstStyle>
          <a:p>
            <a:endParaRPr lang="en-US" dirty="0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r">
              <a:defRPr sz="1200"/>
            </a:lvl1pPr>
          </a:lstStyle>
          <a:p>
            <a:fld id="{B0BA26D4-4244-7748-A32B-487193F68E07}" type="datetimeFigureOut">
              <a:rPr lang="en-US" smtClean="0">
                <a:solidFill>
                  <a:srgbClr val="333333"/>
                </a:solidFill>
                <a:latin typeface="Arial"/>
                <a:cs typeface="Arial"/>
              </a:rPr>
              <a:pPr/>
              <a:t>10/18/11</a:t>
            </a:fld>
            <a:endParaRPr lang="en-US" dirty="0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/>
            </a:lvl1pPr>
          </a:lstStyle>
          <a:p>
            <a:endParaRPr lang="en-US" dirty="0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/>
            </a:lvl1pPr>
          </a:lstStyle>
          <a:p>
            <a:fld id="{445F3090-FAF7-ED4B-BF4A-2F7830C00B62}" type="slidenum">
              <a:rPr lang="en-US" smtClean="0">
                <a:solidFill>
                  <a:srgbClr val="333333"/>
                </a:solidFill>
                <a:latin typeface="Arial"/>
                <a:cs typeface="Arial"/>
              </a:rPr>
              <a:pPr/>
              <a:t>‹#›</a:t>
            </a:fld>
            <a:endParaRPr lang="en-US" dirty="0">
              <a:solidFill>
                <a:srgbClr val="333333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l">
              <a:defRPr sz="12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r">
              <a:defRPr sz="12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23F94C8F-728C-254A-B74F-36B091C8E7E8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698500"/>
            <a:ext cx="4646612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2" tIns="46151" rIns="92302" bIns="4615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43000" y="4415790"/>
            <a:ext cx="5486400" cy="4183380"/>
          </a:xfrm>
          <a:prstGeom prst="rect">
            <a:avLst/>
          </a:prstGeom>
        </p:spPr>
        <p:txBody>
          <a:bodyPr vert="horz" lIns="92302" tIns="46151" rIns="92302" bIns="46151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459164AF-701B-0B49-8AEC-05E2F25FB4B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rgbClr val="333333"/>
        </a:solidFill>
        <a:latin typeface="Arial"/>
        <a:ea typeface="+mn-ea"/>
        <a:cs typeface="Arial"/>
      </a:defRPr>
    </a:lvl1pPr>
    <a:lvl2pPr marL="457200" algn="l" defTabSz="457200" rtl="0" eaLnBrk="1" latinLnBrk="0" hangingPunct="1">
      <a:defRPr sz="1200" kern="1200">
        <a:solidFill>
          <a:srgbClr val="333333"/>
        </a:solidFill>
        <a:latin typeface="Arial"/>
        <a:ea typeface="+mn-ea"/>
        <a:cs typeface="Arial"/>
      </a:defRPr>
    </a:lvl2pPr>
    <a:lvl3pPr marL="914400" algn="l" defTabSz="457200" rtl="0" eaLnBrk="1" latinLnBrk="0" hangingPunct="1">
      <a:defRPr sz="1200" kern="1200">
        <a:solidFill>
          <a:srgbClr val="333333"/>
        </a:solidFill>
        <a:latin typeface="Arial"/>
        <a:ea typeface="+mn-ea"/>
        <a:cs typeface="Arial"/>
      </a:defRPr>
    </a:lvl3pPr>
    <a:lvl4pPr marL="1371600" algn="l" defTabSz="457200" rtl="0" eaLnBrk="1" latinLnBrk="0" hangingPunct="1">
      <a:defRPr sz="1200" kern="1200">
        <a:solidFill>
          <a:srgbClr val="333333"/>
        </a:solidFill>
        <a:latin typeface="Arial"/>
        <a:ea typeface="+mn-ea"/>
        <a:cs typeface="Arial"/>
      </a:defRPr>
    </a:lvl4pPr>
    <a:lvl5pPr marL="1828800" algn="l" defTabSz="457200" rtl="0" eaLnBrk="1" latinLnBrk="0" hangingPunct="1">
      <a:defRPr sz="1200" kern="1200">
        <a:solidFill>
          <a:srgbClr val="333333"/>
        </a:solidFill>
        <a:latin typeface="Arial"/>
        <a:ea typeface="+mn-ea"/>
        <a:cs typeface="Arial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164AF-701B-0B49-8AEC-05E2F25FB4B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164AF-701B-0B49-8AEC-05E2F25FB4B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164AF-701B-0B49-8AEC-05E2F25FB4B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Holding Pattern – Uncertainty</a:t>
            </a:r>
            <a:r>
              <a:rPr lang="en-US" baseline="0" dirty="0" smtClean="0"/>
              <a:t> leads to inaction – I think RDA dollars is a couple example do we refund? Do we wait to see what happens in the courts? What’s happening in san Leandro on this. </a:t>
            </a:r>
          </a:p>
          <a:p>
            <a:r>
              <a:rPr lang="en-US" baseline="0" dirty="0" smtClean="0"/>
              <a:t>Reactive Measures – Making ends meet. Do what it takes to makes end meet – e.g. Santa Rosa is turning off street lights. Challenge of course is you cut what thing and unintended or unavoidable consequence does that have. </a:t>
            </a:r>
          </a:p>
          <a:p>
            <a:r>
              <a:rPr lang="en-US" baseline="0" dirty="0" smtClean="0"/>
              <a:t>We believe there are options and strategies in times of adversity so we work with cities to create innovation solutions.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164AF-701B-0B49-8AEC-05E2F25FB4B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8E63E-0424-4F96-956A-2F9583EA8DB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164AF-701B-0B49-8AEC-05E2F25FB4B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63462" y="4416426"/>
            <a:ext cx="5486711" cy="418306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9E1BC3-1E46-4020-A144-4C20880E14D8}" type="slidenum">
              <a:rPr lang="en-US">
                <a:solidFill>
                  <a:prstClr val="black"/>
                </a:solidFill>
                <a:cs typeface="Arial" charset="0"/>
              </a:rPr>
              <a:pPr/>
              <a:t>7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445250" y="730250"/>
            <a:ext cx="2470150" cy="1784220"/>
          </a:xfrm>
          <a:prstGeom prst="rect">
            <a:avLst/>
          </a:prstGeom>
          <a:solidFill>
            <a:srgbClr val="B8E2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auto">
          <a:xfrm>
            <a:off x="228600" y="733423"/>
            <a:ext cx="6216650" cy="1781177"/>
          </a:xfrm>
          <a:prstGeom prst="rect">
            <a:avLst/>
          </a:prstGeom>
          <a:solidFill>
            <a:srgbClr val="0050AA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>
              <a:latin typeface="Arial"/>
            </a:endParaRPr>
          </a:p>
        </p:txBody>
      </p:sp>
      <p:sp>
        <p:nvSpPr>
          <p:cNvPr id="13" name="Rectangle 6"/>
          <p:cNvSpPr>
            <a:spLocks noChangeArrowheads="1"/>
          </p:cNvSpPr>
          <p:nvPr userDrawn="1"/>
        </p:nvSpPr>
        <p:spPr bwMode="auto">
          <a:xfrm>
            <a:off x="6216650" y="730250"/>
            <a:ext cx="228600" cy="1784220"/>
          </a:xfrm>
          <a:prstGeom prst="rect">
            <a:avLst/>
          </a:prstGeom>
          <a:solidFill>
            <a:srgbClr val="4986C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765" y="1040319"/>
            <a:ext cx="5459435" cy="1353631"/>
          </a:xfrm>
        </p:spPr>
        <p:txBody>
          <a:bodyPr lIns="0" tIns="0" rIns="0" bIns="0"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5463" y="2921000"/>
            <a:ext cx="5424337" cy="1203304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333333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10633" y="6638925"/>
            <a:ext cx="6198417" cy="219076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900">
                <a:solidFill>
                  <a:srgbClr val="858787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pic>
        <p:nvPicPr>
          <p:cNvPr id="16" name="Picture 15" descr="ChvEnergySolutions_blue_rgb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39120" y="6218307"/>
            <a:ext cx="1853955" cy="168410"/>
          </a:xfrm>
          <a:prstGeom prst="rect">
            <a:avLst/>
          </a:prstGeom>
        </p:spPr>
      </p:pic>
      <p:pic>
        <p:nvPicPr>
          <p:cNvPr id="14" name="Picture 13" descr="Hallmark_vert_rgb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66528" y="1006475"/>
            <a:ext cx="1226571" cy="1226571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VX_Texture_LR.jpg"/>
          <p:cNvPicPr>
            <a:picLocks noChangeAspect="1"/>
          </p:cNvPicPr>
          <p:nvPr userDrawn="1"/>
        </p:nvPicPr>
        <p:blipFill>
          <a:blip r:embed="rId2"/>
          <a:srcRect b="1093"/>
          <a:stretch>
            <a:fillRect/>
          </a:stretch>
        </p:blipFill>
        <p:spPr bwMode="auto">
          <a:xfrm>
            <a:off x="228600" y="225425"/>
            <a:ext cx="8674100" cy="632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6445250" y="733425"/>
            <a:ext cx="2470150" cy="1781175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228600" y="733425"/>
            <a:ext cx="6216650" cy="1781175"/>
          </a:xfrm>
          <a:prstGeom prst="rect">
            <a:avLst/>
          </a:prstGeom>
          <a:solidFill>
            <a:srgbClr val="0050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333333"/>
              </a:solidFill>
            </a:endParaRPr>
          </a:p>
        </p:txBody>
      </p:sp>
      <p:pic>
        <p:nvPicPr>
          <p:cNvPr id="7" name="Picture 5" descr="CVX_Hallmark_RGB_0708"/>
          <p:cNvPicPr>
            <a:picLocks noChangeAspect="1" noChangeArrowheads="1"/>
          </p:cNvPicPr>
          <p:nvPr userDrawn="1"/>
        </p:nvPicPr>
        <p:blipFill>
          <a:blip r:embed="rId3"/>
          <a:srcRect b="23698"/>
          <a:stretch>
            <a:fillRect/>
          </a:stretch>
        </p:blipFill>
        <p:spPr bwMode="auto">
          <a:xfrm>
            <a:off x="7016750" y="1168400"/>
            <a:ext cx="1397000" cy="99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6216650" y="730250"/>
            <a:ext cx="228600" cy="1784350"/>
          </a:xfrm>
          <a:prstGeom prst="rect">
            <a:avLst/>
          </a:prstGeom>
          <a:solidFill>
            <a:srgbClr val="4986C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333333"/>
              </a:solidFill>
            </a:endParaRPr>
          </a:p>
        </p:txBody>
      </p:sp>
      <p:pic>
        <p:nvPicPr>
          <p:cNvPr id="9" name="Picture 12" descr="ChvEnergySolutions_blue_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6218238"/>
            <a:ext cx="18542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765" y="1040319"/>
            <a:ext cx="5459435" cy="1353631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5463" y="2921000"/>
            <a:ext cx="5424337" cy="120330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50AA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709863" y="6638925"/>
            <a:ext cx="6199187" cy="2190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858787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28600" y="1447800"/>
            <a:ext cx="8686800" cy="5029200"/>
          </a:xfrm>
          <a:prstGeom prst="rect">
            <a:avLst/>
          </a:prstGeom>
          <a:solidFill>
            <a:srgbClr val="0050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6" descr="CVX_Texture_MH_LR.jpg"/>
          <p:cNvPicPr>
            <a:picLocks noChangeAspect="1"/>
          </p:cNvPicPr>
          <p:nvPr userDrawn="1"/>
        </p:nvPicPr>
        <p:blipFill>
          <a:blip r:embed="rId2"/>
          <a:srcRect r="201"/>
          <a:stretch>
            <a:fillRect/>
          </a:stretch>
        </p:blipFill>
        <p:spPr bwMode="auto">
          <a:xfrm>
            <a:off x="228600" y="230188"/>
            <a:ext cx="86868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Hallmark_vert_rgb_CLEAR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91475" y="271463"/>
            <a:ext cx="741363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ChvEnergySolutions_blue_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191375" y="6653213"/>
            <a:ext cx="1393825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332"/>
            <a:ext cx="7534275" cy="779868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76799"/>
          </a:xfrm>
        </p:spPr>
        <p:txBody>
          <a:bodyPr/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Font typeface="Wingdings" charset="2"/>
              <a:buChar char="§"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  <a:lvl6pPr>
              <a:buClr>
                <a:srgbClr val="FFFFFF"/>
              </a:buClr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defRPr>
                <a:solidFill>
                  <a:srgbClr val="FFFFFF"/>
                </a:solidFill>
              </a:defRPr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388350" y="6635750"/>
            <a:ext cx="527050" cy="222250"/>
          </a:xfrm>
        </p:spPr>
        <p:txBody>
          <a:bodyPr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1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228600" y="228600"/>
            <a:ext cx="8686800" cy="1143000"/>
          </a:xfrm>
          <a:prstGeom prst="rect">
            <a:avLst/>
          </a:prstGeom>
          <a:solidFill>
            <a:srgbClr val="B8E2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278"/>
            <a:ext cx="7531100" cy="779922"/>
          </a:xfrm>
        </p:spPr>
        <p:txBody>
          <a:bodyPr lIns="0" tIns="0" rIns="0" bIns="0" anchor="t" anchorCtr="0">
            <a:normAutofit/>
          </a:bodyPr>
          <a:lstStyle>
            <a:lvl1pPr algn="l">
              <a:defRPr sz="20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9351"/>
            <a:ext cx="4038600" cy="4877650"/>
          </a:xfrm>
        </p:spPr>
        <p:txBody>
          <a:bodyPr lIns="0" tIns="0" rIns="0" bIns="0"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Font typeface="Wingdings" charset="2"/>
              <a:buChar char="§"/>
              <a:defRPr sz="1200">
                <a:solidFill>
                  <a:srgbClr val="333333"/>
                </a:solidFill>
                <a:latin typeface="Arial"/>
                <a:cs typeface="Arial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000">
                <a:solidFill>
                  <a:srgbClr val="333333"/>
                </a:solidFill>
                <a:latin typeface="Arial"/>
                <a:cs typeface="Arial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000">
                <a:solidFill>
                  <a:srgbClr val="333333"/>
                </a:solidFill>
                <a:latin typeface="Arial"/>
                <a:cs typeface="Arial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SzPct val="65000"/>
              <a:buFont typeface="Wingdings 3" charset="2"/>
              <a:buChar char=""/>
              <a:defRPr sz="1000">
                <a:solidFill>
                  <a:srgbClr val="333333"/>
                </a:solidFill>
                <a:latin typeface="Arial"/>
                <a:cs typeface="Arial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SzPct val="65000"/>
              <a:buFont typeface="Courier New"/>
              <a:buChar char="o"/>
              <a:defRPr sz="1000">
                <a:solidFill>
                  <a:srgbClr val="333333"/>
                </a:solidFill>
                <a:latin typeface="Arial"/>
                <a:cs typeface="Arial"/>
              </a:defRPr>
            </a:lvl5pPr>
            <a:lvl6pPr>
              <a:buClr>
                <a:srgbClr val="333333"/>
              </a:buClr>
              <a:defRPr sz="1000">
                <a:latin typeface="Arial"/>
                <a:cs typeface="Arial"/>
              </a:defRPr>
            </a:lvl6pPr>
            <a:lvl7pPr>
              <a:buClr>
                <a:srgbClr val="333333"/>
              </a:buClr>
              <a:defRPr sz="1000">
                <a:latin typeface="Arial"/>
                <a:cs typeface="Arial"/>
              </a:defRPr>
            </a:lvl7pPr>
            <a:lvl8pPr>
              <a:buClr>
                <a:srgbClr val="333333"/>
              </a:buClr>
              <a:defRPr sz="1000">
                <a:latin typeface="Arial"/>
                <a:cs typeface="Arial"/>
              </a:defRPr>
            </a:lvl8pPr>
            <a:lvl9pPr>
              <a:buClr>
                <a:srgbClr val="333333"/>
              </a:buClr>
              <a:defRPr sz="1000">
                <a:latin typeface="Arial"/>
                <a:cs typeface="Arial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4724400" y="1599351"/>
            <a:ext cx="4038600" cy="4877650"/>
          </a:xfrm>
        </p:spPr>
        <p:txBody>
          <a:bodyPr lIns="0" tIns="0" rIns="0" bIns="0"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Font typeface="Wingdings" charset="2"/>
              <a:buChar char="§"/>
              <a:defRPr sz="1200">
                <a:solidFill>
                  <a:srgbClr val="333333"/>
                </a:solidFill>
                <a:latin typeface="Arial"/>
                <a:cs typeface="Arial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000">
                <a:solidFill>
                  <a:srgbClr val="333333"/>
                </a:solidFill>
                <a:latin typeface="Arial"/>
                <a:cs typeface="Arial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000">
                <a:solidFill>
                  <a:srgbClr val="333333"/>
                </a:solidFill>
                <a:latin typeface="Arial"/>
                <a:cs typeface="Arial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SzPct val="65000"/>
              <a:buFont typeface="Wingdings 3" charset="2"/>
              <a:buChar char=""/>
              <a:defRPr sz="1000">
                <a:solidFill>
                  <a:srgbClr val="333333"/>
                </a:solidFill>
                <a:latin typeface="Arial"/>
                <a:cs typeface="Arial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SzPct val="65000"/>
              <a:buFont typeface="Courier New"/>
              <a:buChar char="o"/>
              <a:defRPr sz="1000">
                <a:solidFill>
                  <a:srgbClr val="333333"/>
                </a:solidFill>
                <a:latin typeface="Arial"/>
                <a:cs typeface="Arial"/>
              </a:defRPr>
            </a:lvl5pPr>
            <a:lvl6pPr>
              <a:buClr>
                <a:srgbClr val="333333"/>
              </a:buClr>
              <a:defRPr sz="1000">
                <a:latin typeface="Arial"/>
                <a:cs typeface="Arial"/>
              </a:defRPr>
            </a:lvl6pPr>
            <a:lvl7pPr>
              <a:buClr>
                <a:srgbClr val="333333"/>
              </a:buClr>
              <a:defRPr sz="1000">
                <a:latin typeface="Arial"/>
                <a:cs typeface="Arial"/>
              </a:defRPr>
            </a:lvl7pPr>
            <a:lvl8pPr>
              <a:buClr>
                <a:srgbClr val="333333"/>
              </a:buClr>
              <a:defRPr sz="1000">
                <a:latin typeface="Arial"/>
                <a:cs typeface="Arial"/>
              </a:defRPr>
            </a:lvl8pPr>
            <a:lvl9pPr>
              <a:buClr>
                <a:srgbClr val="333333"/>
              </a:buClr>
              <a:defRPr sz="1000">
                <a:latin typeface="Arial"/>
                <a:cs typeface="Arial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8450" y="6635235"/>
            <a:ext cx="526949" cy="22276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B4DB0E65-EF00-7F4C-860A-46B7C286D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ChvEnergySolutions_blue_rgb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1376" y="6653360"/>
            <a:ext cx="1393824" cy="126612"/>
          </a:xfrm>
          <a:prstGeom prst="rect">
            <a:avLst/>
          </a:prstGeom>
        </p:spPr>
      </p:pic>
      <p:pic>
        <p:nvPicPr>
          <p:cNvPr id="13" name="Picture 12" descr="Hallmark_vert_rgb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6909" y="333884"/>
            <a:ext cx="666241" cy="666241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28600" y="1447800"/>
            <a:ext cx="8686800" cy="5029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6" descr="CVX_Texture_MH_LR.jpg"/>
          <p:cNvPicPr>
            <a:picLocks noChangeAspect="1"/>
          </p:cNvPicPr>
          <p:nvPr userDrawn="1"/>
        </p:nvPicPr>
        <p:blipFill>
          <a:blip r:embed="rId2"/>
          <a:srcRect r="201"/>
          <a:stretch>
            <a:fillRect/>
          </a:stretch>
        </p:blipFill>
        <p:spPr bwMode="auto">
          <a:xfrm>
            <a:off x="228600" y="230188"/>
            <a:ext cx="86868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Hallmark_vert_rgb_CLEAR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91475" y="271463"/>
            <a:ext cx="741363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ChvEnergySolutions_blue_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191375" y="6653213"/>
            <a:ext cx="1393825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332"/>
            <a:ext cx="7534275" cy="779868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76799"/>
          </a:xfrm>
        </p:spPr>
        <p:txBody>
          <a:bodyPr/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buFont typeface="Wingdings" charset="2"/>
              <a:buChar char="§"/>
              <a:defRPr sz="2000">
                <a:solidFill>
                  <a:srgbClr val="333333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defRPr sz="1800">
                <a:solidFill>
                  <a:srgbClr val="333333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defRPr sz="1800">
                <a:solidFill>
                  <a:srgbClr val="333333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buSzPct val="65000"/>
              <a:buFont typeface="Wingdings 3" charset="2"/>
              <a:buChar char=""/>
              <a:defRPr sz="1800">
                <a:solidFill>
                  <a:srgbClr val="333333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buSzPct val="65000"/>
              <a:buFont typeface="Courier New"/>
              <a:buChar char="o"/>
              <a:defRPr sz="1800">
                <a:solidFill>
                  <a:srgbClr val="333333"/>
                </a:solidFill>
                <a:latin typeface="Arial"/>
                <a:cs typeface="Arial"/>
              </a:defRPr>
            </a:lvl5pPr>
            <a:lvl6pPr>
              <a:buClr>
                <a:srgbClr val="333333"/>
              </a:buClr>
              <a:defRPr/>
            </a:lvl6pPr>
            <a:lvl7pPr>
              <a:buClr>
                <a:srgbClr val="333333"/>
              </a:buClr>
              <a:defRPr/>
            </a:lvl7pPr>
            <a:lvl8pPr>
              <a:buClr>
                <a:srgbClr val="333333"/>
              </a:buClr>
              <a:defRPr/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388350" y="6635750"/>
            <a:ext cx="527050" cy="222250"/>
          </a:xfrm>
        </p:spPr>
        <p:txBody>
          <a:bodyPr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D0C347A2-6EB2-4E50-BC48-0D555B8B05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28600" y="1447800"/>
            <a:ext cx="8686800" cy="5029200"/>
          </a:xfrm>
          <a:prstGeom prst="rect">
            <a:avLst/>
          </a:prstGeom>
          <a:solidFill>
            <a:srgbClr val="0050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6" descr="CVX_Texture_MH_LR.jpg"/>
          <p:cNvPicPr>
            <a:picLocks noChangeAspect="1"/>
          </p:cNvPicPr>
          <p:nvPr userDrawn="1"/>
        </p:nvPicPr>
        <p:blipFill>
          <a:blip r:embed="rId2"/>
          <a:srcRect r="201"/>
          <a:stretch>
            <a:fillRect/>
          </a:stretch>
        </p:blipFill>
        <p:spPr bwMode="auto">
          <a:xfrm>
            <a:off x="228600" y="230188"/>
            <a:ext cx="86868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Hallmark_vert_rgb_CLEAR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91475" y="271463"/>
            <a:ext cx="741363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ChvEnergySolutions_blue_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191375" y="6653213"/>
            <a:ext cx="1393825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278"/>
            <a:ext cx="7534275" cy="779922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9351"/>
            <a:ext cx="4038600" cy="4877649"/>
          </a:xfrm>
        </p:spPr>
        <p:txBody>
          <a:bodyPr>
            <a:normAutofit/>
          </a:bodyPr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Font typeface="Wingdings" charset="2"/>
              <a:buChar char="§"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4724400" y="1599351"/>
            <a:ext cx="4038600" cy="4877649"/>
          </a:xfrm>
        </p:spPr>
        <p:txBody>
          <a:bodyPr>
            <a:normAutofit/>
          </a:bodyPr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Font typeface="Wingdings" charset="2"/>
              <a:buChar char="§"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388350" y="6635750"/>
            <a:ext cx="527050" cy="222250"/>
          </a:xfrm>
        </p:spPr>
        <p:txBody>
          <a:bodyPr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EB6EAD5C-78E1-4417-BA6D-67EBD08DDC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28600" y="1447800"/>
            <a:ext cx="8686800" cy="5029200"/>
          </a:xfrm>
          <a:prstGeom prst="rect">
            <a:avLst/>
          </a:prstGeom>
          <a:solidFill>
            <a:srgbClr val="0050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6" descr="CVX_Texture_MH_LR.jpg"/>
          <p:cNvPicPr>
            <a:picLocks noChangeAspect="1"/>
          </p:cNvPicPr>
          <p:nvPr userDrawn="1"/>
        </p:nvPicPr>
        <p:blipFill>
          <a:blip r:embed="rId2"/>
          <a:srcRect r="201"/>
          <a:stretch>
            <a:fillRect/>
          </a:stretch>
        </p:blipFill>
        <p:spPr bwMode="auto">
          <a:xfrm>
            <a:off x="228600" y="230188"/>
            <a:ext cx="86868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allmark_vert_rgb_CLEAR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91475" y="271463"/>
            <a:ext cx="741363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ChvEnergySolutions_blue_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191375" y="6653213"/>
            <a:ext cx="1393825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039"/>
            <a:ext cx="7534275" cy="78016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97833"/>
            <a:ext cx="4040188" cy="388881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86714"/>
            <a:ext cx="4040188" cy="4490286"/>
          </a:xfrm>
        </p:spPr>
        <p:txBody>
          <a:bodyPr>
            <a:normAutofit/>
          </a:bodyPr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rgbClr val="FFFFFF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rgbClr val="FFFFFF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rgbClr val="FFFFFF"/>
                </a:solidFill>
                <a:latin typeface="Arial"/>
                <a:cs typeface="Arial"/>
              </a:defRPr>
            </a:lvl5pPr>
            <a:lvl6pPr>
              <a:defRPr sz="1800">
                <a:latin typeface="Arial"/>
                <a:cs typeface="Arial"/>
              </a:defRPr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4722812" y="1597833"/>
            <a:ext cx="4040188" cy="388881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14"/>
          </p:nvPr>
        </p:nvSpPr>
        <p:spPr>
          <a:xfrm>
            <a:off x="4722812" y="1986714"/>
            <a:ext cx="4040188" cy="4490286"/>
          </a:xfrm>
        </p:spPr>
        <p:txBody>
          <a:bodyPr>
            <a:normAutofit/>
          </a:bodyPr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rgbClr val="FFFFFF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rgbClr val="FFFFFF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rgbClr val="FFFFFF"/>
                </a:solidFill>
                <a:latin typeface="Arial"/>
                <a:cs typeface="Arial"/>
              </a:defRPr>
            </a:lvl5pPr>
            <a:lvl6pPr>
              <a:defRPr sz="1800">
                <a:latin typeface="Arial"/>
                <a:cs typeface="Arial"/>
              </a:defRPr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8388350" y="6635750"/>
            <a:ext cx="527050" cy="222250"/>
          </a:xfrm>
        </p:spPr>
        <p:txBody>
          <a:bodyPr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14354E43-E0BB-4808-B63D-640709D0F3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28600" y="1447800"/>
            <a:ext cx="8686800" cy="5029200"/>
          </a:xfrm>
          <a:prstGeom prst="rect">
            <a:avLst/>
          </a:prstGeom>
          <a:solidFill>
            <a:srgbClr val="0050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6" descr="CVX_Texture_MH_LR.jpg"/>
          <p:cNvPicPr>
            <a:picLocks noChangeAspect="1"/>
          </p:cNvPicPr>
          <p:nvPr userDrawn="1"/>
        </p:nvPicPr>
        <p:blipFill>
          <a:blip r:embed="rId2"/>
          <a:srcRect r="201"/>
          <a:stretch>
            <a:fillRect/>
          </a:stretch>
        </p:blipFill>
        <p:spPr bwMode="auto">
          <a:xfrm>
            <a:off x="228600" y="230188"/>
            <a:ext cx="86868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 userDrawn="1"/>
        </p:nvSpPr>
        <p:spPr>
          <a:xfrm>
            <a:off x="4495800" y="1447800"/>
            <a:ext cx="4419600" cy="5029200"/>
          </a:xfrm>
          <a:prstGeom prst="rect">
            <a:avLst/>
          </a:prstGeom>
          <a:solidFill>
            <a:srgbClr val="009DD9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0" descr="Hallmark_vert_rgb_CLEAR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91475" y="271463"/>
            <a:ext cx="741363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ChvEnergySolutions_blue_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191375" y="6653213"/>
            <a:ext cx="1393825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278"/>
            <a:ext cx="7534275" cy="779922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9351"/>
            <a:ext cx="3886200" cy="4877649"/>
          </a:xfrm>
        </p:spPr>
        <p:txBody>
          <a:bodyPr>
            <a:normAutofit/>
          </a:bodyPr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Font typeface="Wingdings" charset="2"/>
              <a:buChar char="§"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4724400" y="1599351"/>
            <a:ext cx="4038600" cy="4877649"/>
          </a:xfrm>
        </p:spPr>
        <p:txBody>
          <a:bodyPr>
            <a:normAutofit/>
          </a:bodyPr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Font typeface="Wingdings" charset="2"/>
              <a:buChar char="§"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388350" y="6635750"/>
            <a:ext cx="527050" cy="222250"/>
          </a:xfrm>
        </p:spPr>
        <p:txBody>
          <a:bodyPr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9739E5CA-DF0A-4745-8644-CEC43D7B05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28600" y="1447800"/>
            <a:ext cx="8686800" cy="5029200"/>
          </a:xfrm>
          <a:prstGeom prst="rect">
            <a:avLst/>
          </a:prstGeom>
          <a:solidFill>
            <a:srgbClr val="0050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6" descr="CVX_Texture_MH_LR.jpg"/>
          <p:cNvPicPr>
            <a:picLocks noChangeAspect="1"/>
          </p:cNvPicPr>
          <p:nvPr userDrawn="1"/>
        </p:nvPicPr>
        <p:blipFill>
          <a:blip r:embed="rId2"/>
          <a:srcRect r="201"/>
          <a:stretch>
            <a:fillRect/>
          </a:stretch>
        </p:blipFill>
        <p:spPr bwMode="auto">
          <a:xfrm>
            <a:off x="228600" y="230188"/>
            <a:ext cx="86868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 userDrawn="1"/>
        </p:nvSpPr>
        <p:spPr>
          <a:xfrm>
            <a:off x="228600" y="1447800"/>
            <a:ext cx="4267200" cy="5029200"/>
          </a:xfrm>
          <a:prstGeom prst="rect">
            <a:avLst/>
          </a:prstGeom>
          <a:solidFill>
            <a:srgbClr val="009DD9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0" descr="Hallmark_vert_rgb_CLEAR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91475" y="271463"/>
            <a:ext cx="741363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ChvEnergySolutions_blue_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191375" y="6653213"/>
            <a:ext cx="1393825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278"/>
            <a:ext cx="7534275" cy="779922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9351"/>
            <a:ext cx="3886200" cy="4877649"/>
          </a:xfrm>
        </p:spPr>
        <p:txBody>
          <a:bodyPr>
            <a:normAutofit/>
          </a:bodyPr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Font typeface="Wingdings" charset="2"/>
              <a:buChar char="§"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4724400" y="1599351"/>
            <a:ext cx="4038600" cy="4877649"/>
          </a:xfrm>
        </p:spPr>
        <p:txBody>
          <a:bodyPr>
            <a:normAutofit/>
          </a:bodyPr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Font typeface="Wingdings" charset="2"/>
              <a:buChar char="§"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388350" y="6635750"/>
            <a:ext cx="527050" cy="222250"/>
          </a:xfrm>
        </p:spPr>
        <p:txBody>
          <a:bodyPr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5626E25A-D3B3-4023-952A-4C8B16696A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28600" y="1447800"/>
            <a:ext cx="8686800" cy="5029200"/>
          </a:xfrm>
          <a:prstGeom prst="rect">
            <a:avLst/>
          </a:prstGeom>
          <a:solidFill>
            <a:srgbClr val="0050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6" descr="CVX_Texture_MH_LR.jpg"/>
          <p:cNvPicPr>
            <a:picLocks noChangeAspect="1"/>
          </p:cNvPicPr>
          <p:nvPr userDrawn="1"/>
        </p:nvPicPr>
        <p:blipFill>
          <a:blip r:embed="rId2"/>
          <a:srcRect r="201"/>
          <a:stretch>
            <a:fillRect/>
          </a:stretch>
        </p:blipFill>
        <p:spPr bwMode="auto">
          <a:xfrm>
            <a:off x="228600" y="230188"/>
            <a:ext cx="86868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 userDrawn="1"/>
        </p:nvSpPr>
        <p:spPr>
          <a:xfrm>
            <a:off x="228600" y="1447800"/>
            <a:ext cx="4267200" cy="5029200"/>
          </a:xfrm>
          <a:prstGeom prst="rect">
            <a:avLst/>
          </a:prstGeom>
          <a:solidFill>
            <a:schemeClr val="bg1"/>
          </a:solidFill>
          <a:ln>
            <a:solidFill>
              <a:srgbClr val="A5A7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0" descr="Hallmark_vert_rgb_CLEAR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91475" y="271463"/>
            <a:ext cx="741363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ChvEnergySolutions_blue_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191375" y="6653213"/>
            <a:ext cx="1393825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278"/>
            <a:ext cx="7534275" cy="779922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9351"/>
            <a:ext cx="3886200" cy="4877649"/>
          </a:xfrm>
        </p:spPr>
        <p:txBody>
          <a:bodyPr>
            <a:normAutofit/>
          </a:bodyPr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buFont typeface="Wingdings" charset="2"/>
              <a:buChar char="§"/>
              <a:defRPr sz="2000">
                <a:solidFill>
                  <a:srgbClr val="333333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defRPr sz="1800">
                <a:solidFill>
                  <a:srgbClr val="333333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defRPr sz="1800">
                <a:solidFill>
                  <a:srgbClr val="333333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buSzPct val="65000"/>
              <a:buFont typeface="Wingdings 3" charset="2"/>
              <a:buChar char=""/>
              <a:defRPr sz="1800">
                <a:solidFill>
                  <a:srgbClr val="333333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buSzPct val="65000"/>
              <a:buFont typeface="Courier New"/>
              <a:buChar char="o"/>
              <a:defRPr sz="1800">
                <a:solidFill>
                  <a:srgbClr val="333333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4724400" y="1599351"/>
            <a:ext cx="4038600" cy="4877649"/>
          </a:xfrm>
        </p:spPr>
        <p:txBody>
          <a:bodyPr>
            <a:normAutofit/>
          </a:bodyPr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Font typeface="Wingdings" charset="2"/>
              <a:buChar char="§"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388350" y="6635750"/>
            <a:ext cx="527050" cy="222250"/>
          </a:xfrm>
        </p:spPr>
        <p:txBody>
          <a:bodyPr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D7DA5D78-26B2-46DD-9431-4A6E9D3837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0"/>
          <p:cNvSpPr txBox="1">
            <a:spLocks noChangeArrowheads="1"/>
          </p:cNvSpPr>
          <p:nvPr userDrawn="1"/>
        </p:nvSpPr>
        <p:spPr bwMode="black">
          <a:xfrm>
            <a:off x="50800" y="6581775"/>
            <a:ext cx="9398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>
                <a:solidFill>
                  <a:srgbClr val="666767"/>
                </a:solidFill>
              </a:rPr>
              <a:t>© Chevron 2008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228600" y="228600"/>
            <a:ext cx="8686800" cy="1143000"/>
          </a:xfrm>
          <a:prstGeom prst="rect">
            <a:avLst/>
          </a:prstGeom>
          <a:solidFill>
            <a:srgbClr val="B8E2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039"/>
            <a:ext cx="7531100" cy="780161"/>
          </a:xfrm>
        </p:spPr>
        <p:txBody>
          <a:bodyPr lIns="0" tIns="0" rIns="0" bIns="0" anchor="t" anchorCtr="0">
            <a:normAutofit/>
          </a:bodyPr>
          <a:lstStyle>
            <a:lvl1pPr algn="l">
              <a:defRPr sz="20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97833"/>
            <a:ext cx="4040188" cy="38888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200" b="0">
                <a:solidFill>
                  <a:srgbClr val="333333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86715"/>
            <a:ext cx="4040188" cy="4490286"/>
          </a:xfrm>
        </p:spPr>
        <p:txBody>
          <a:bodyPr lIns="0" tIns="0" rIns="0" bIns="0"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200">
                <a:solidFill>
                  <a:srgbClr val="333333"/>
                </a:solidFill>
                <a:latin typeface="Arial"/>
                <a:cs typeface="Arial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000">
                <a:solidFill>
                  <a:srgbClr val="333333"/>
                </a:solidFill>
                <a:latin typeface="Arial"/>
                <a:cs typeface="Arial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000">
                <a:solidFill>
                  <a:srgbClr val="333333"/>
                </a:solidFill>
                <a:latin typeface="Arial"/>
                <a:cs typeface="Arial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SzPct val="65000"/>
              <a:buFont typeface="Wingdings 3" charset="2"/>
              <a:buChar char=""/>
              <a:defRPr sz="1000">
                <a:solidFill>
                  <a:srgbClr val="333333"/>
                </a:solidFill>
                <a:latin typeface="Arial"/>
                <a:cs typeface="Arial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SzPct val="65000"/>
              <a:buFont typeface="Courier New"/>
              <a:buChar char="o"/>
              <a:defRPr sz="1000">
                <a:solidFill>
                  <a:srgbClr val="333333"/>
                </a:solidFill>
                <a:latin typeface="Arial"/>
                <a:cs typeface="Arial"/>
              </a:defRPr>
            </a:lvl5pPr>
            <a:lvl6pPr>
              <a:buClr>
                <a:srgbClr val="333333"/>
              </a:buClr>
              <a:defRPr sz="1000">
                <a:latin typeface="Arial"/>
                <a:cs typeface="Arial"/>
              </a:defRPr>
            </a:lvl6pPr>
            <a:lvl7pPr>
              <a:buClr>
                <a:srgbClr val="333333"/>
              </a:buClr>
              <a:defRPr sz="1000">
                <a:latin typeface="Arial"/>
                <a:cs typeface="Arial"/>
              </a:defRPr>
            </a:lvl7pPr>
            <a:lvl8pPr>
              <a:buClr>
                <a:srgbClr val="333333"/>
              </a:buClr>
              <a:defRPr sz="1000">
                <a:latin typeface="Arial"/>
                <a:cs typeface="Arial"/>
              </a:defRPr>
            </a:lvl8pPr>
            <a:lvl9pPr>
              <a:buClr>
                <a:srgbClr val="333333"/>
              </a:buClr>
              <a:defRPr sz="1000">
                <a:latin typeface="Arial"/>
                <a:cs typeface="Arial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8450" y="6635235"/>
            <a:ext cx="526949" cy="22276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B4DB0E65-EF00-7F4C-860A-46B7C286D3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4722812" y="1597833"/>
            <a:ext cx="4040188" cy="38888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200" b="0">
                <a:solidFill>
                  <a:srgbClr val="333333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14"/>
          </p:nvPr>
        </p:nvSpPr>
        <p:spPr>
          <a:xfrm>
            <a:off x="4722812" y="1986715"/>
            <a:ext cx="4040188" cy="4490286"/>
          </a:xfrm>
        </p:spPr>
        <p:txBody>
          <a:bodyPr lIns="0" tIns="0" rIns="0" bIns="0"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200">
                <a:solidFill>
                  <a:srgbClr val="333333"/>
                </a:solidFill>
                <a:latin typeface="Arial"/>
                <a:cs typeface="Arial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000">
                <a:solidFill>
                  <a:srgbClr val="333333"/>
                </a:solidFill>
                <a:latin typeface="Arial"/>
                <a:cs typeface="Arial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000">
                <a:solidFill>
                  <a:srgbClr val="333333"/>
                </a:solidFill>
                <a:latin typeface="Arial"/>
                <a:cs typeface="Arial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SzPct val="65000"/>
              <a:buFont typeface="Wingdings 3" charset="2"/>
              <a:buChar char=""/>
              <a:defRPr sz="1000">
                <a:solidFill>
                  <a:srgbClr val="333333"/>
                </a:solidFill>
                <a:latin typeface="Arial"/>
                <a:cs typeface="Arial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SzPct val="65000"/>
              <a:buFont typeface="Courier New"/>
              <a:buChar char="o"/>
              <a:defRPr sz="1000">
                <a:solidFill>
                  <a:srgbClr val="333333"/>
                </a:solidFill>
                <a:latin typeface="Arial"/>
                <a:cs typeface="Arial"/>
              </a:defRPr>
            </a:lvl5pPr>
            <a:lvl6pPr>
              <a:buClr>
                <a:srgbClr val="333333"/>
              </a:buClr>
              <a:defRPr sz="1000">
                <a:latin typeface="Arial"/>
                <a:cs typeface="Arial"/>
              </a:defRPr>
            </a:lvl6pPr>
            <a:lvl7pPr>
              <a:buClr>
                <a:srgbClr val="333333"/>
              </a:buClr>
              <a:defRPr sz="1000">
                <a:latin typeface="Arial"/>
                <a:cs typeface="Arial"/>
              </a:defRPr>
            </a:lvl7pPr>
            <a:lvl8pPr>
              <a:buClr>
                <a:srgbClr val="333333"/>
              </a:buClr>
              <a:defRPr sz="1000">
                <a:latin typeface="Arial"/>
                <a:cs typeface="Arial"/>
              </a:defRPr>
            </a:lvl8pPr>
            <a:lvl9pPr>
              <a:buClr>
                <a:srgbClr val="333333"/>
              </a:buClr>
              <a:defRPr sz="1000">
                <a:latin typeface="Arial"/>
                <a:cs typeface="Arial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 descr="ChvEnergySolutions_blue_rgb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1376" y="6653360"/>
            <a:ext cx="1393824" cy="126612"/>
          </a:xfrm>
          <a:prstGeom prst="rect">
            <a:avLst/>
          </a:prstGeom>
        </p:spPr>
      </p:pic>
      <p:pic>
        <p:nvPicPr>
          <p:cNvPr id="12" name="Picture 11" descr="Hallmark_vert_rgb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6909" y="333884"/>
            <a:ext cx="666241" cy="666241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228600" y="1447800"/>
            <a:ext cx="8686800" cy="5029200"/>
          </a:xfrm>
          <a:prstGeom prst="rect">
            <a:avLst/>
          </a:prstGeom>
          <a:solidFill>
            <a:srgbClr val="0050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228600" y="1447798"/>
            <a:ext cx="4267200" cy="5029203"/>
          </a:xfrm>
          <a:prstGeom prst="rect">
            <a:avLst/>
          </a:prstGeom>
          <a:solidFill>
            <a:schemeClr val="bg1"/>
          </a:solidFill>
          <a:ln>
            <a:solidFill>
              <a:srgbClr val="A5A7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278"/>
            <a:ext cx="7531100" cy="779922"/>
          </a:xfrm>
        </p:spPr>
        <p:txBody>
          <a:bodyPr lIns="0" tIns="0" rIns="0" bIns="0" anchor="t" anchorCtr="0">
            <a:normAutofit/>
          </a:bodyPr>
          <a:lstStyle>
            <a:lvl1pPr algn="l">
              <a:defRPr sz="20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9350"/>
            <a:ext cx="3886200" cy="4877651"/>
          </a:xfrm>
        </p:spPr>
        <p:txBody>
          <a:bodyPr lIns="0" tIns="0" rIns="0" bIns="0"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Font typeface="Wingdings" charset="2"/>
              <a:buChar char="§"/>
              <a:defRPr sz="1200">
                <a:solidFill>
                  <a:srgbClr val="333333"/>
                </a:solidFill>
                <a:latin typeface="Arial"/>
                <a:cs typeface="Arial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000">
                <a:solidFill>
                  <a:srgbClr val="333333"/>
                </a:solidFill>
                <a:latin typeface="Arial"/>
                <a:cs typeface="Arial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defRPr sz="1000">
                <a:solidFill>
                  <a:srgbClr val="333333"/>
                </a:solidFill>
                <a:latin typeface="Arial"/>
                <a:cs typeface="Arial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SzPct val="65000"/>
              <a:buFont typeface="Wingdings 3" charset="2"/>
              <a:buChar char=""/>
              <a:defRPr sz="1000">
                <a:solidFill>
                  <a:srgbClr val="333333"/>
                </a:solidFill>
                <a:latin typeface="Arial"/>
                <a:cs typeface="Arial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SzPct val="65000"/>
              <a:buFont typeface="Courier New"/>
              <a:buChar char="o"/>
              <a:defRPr sz="1000">
                <a:solidFill>
                  <a:srgbClr val="333333"/>
                </a:solidFill>
                <a:latin typeface="Arial"/>
                <a:cs typeface="Arial"/>
              </a:defRPr>
            </a:lvl5pPr>
            <a:lvl6pPr>
              <a:buClr>
                <a:srgbClr val="333333"/>
              </a:buClr>
              <a:defRPr sz="1000"/>
            </a:lvl6pPr>
            <a:lvl7pPr>
              <a:buClr>
                <a:srgbClr val="333333"/>
              </a:buClr>
              <a:defRPr sz="1000"/>
            </a:lvl7pPr>
            <a:lvl8pPr>
              <a:buClr>
                <a:srgbClr val="333333"/>
              </a:buClr>
              <a:defRPr sz="1000"/>
            </a:lvl8pPr>
            <a:lvl9pPr>
              <a:buClr>
                <a:srgbClr val="333333"/>
              </a:buCl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4724400" y="1599351"/>
            <a:ext cx="4038600" cy="4877650"/>
          </a:xfrm>
        </p:spPr>
        <p:txBody>
          <a:bodyPr lIns="0" tIns="0" rIns="0" bIns="0"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Font typeface="Wingdings" charset="2"/>
              <a:buChar char="§"/>
              <a:defRPr sz="12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defRPr sz="1000">
                <a:solidFill>
                  <a:srgbClr val="FFFFFF"/>
                </a:solidFill>
                <a:latin typeface="Arial"/>
                <a:cs typeface="Arial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defRPr sz="1000">
                <a:solidFill>
                  <a:srgbClr val="FFFFFF"/>
                </a:solidFill>
                <a:latin typeface="Arial"/>
                <a:cs typeface="Arial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SzPct val="65000"/>
              <a:buFont typeface="Wingdings 3" charset="2"/>
              <a:buChar char=""/>
              <a:defRPr sz="1000">
                <a:solidFill>
                  <a:srgbClr val="FFFFFF"/>
                </a:solidFill>
                <a:latin typeface="Arial"/>
                <a:cs typeface="Arial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SzPct val="65000"/>
              <a:buFont typeface="Courier New"/>
              <a:buChar char="o"/>
              <a:defRPr sz="1000">
                <a:solidFill>
                  <a:srgbClr val="FFFFFF"/>
                </a:solidFill>
                <a:latin typeface="Arial"/>
                <a:cs typeface="Arial"/>
              </a:defRPr>
            </a:lvl5pPr>
            <a:lvl6pPr>
              <a:buClr>
                <a:srgbClr val="FFFFFF"/>
              </a:buClr>
              <a:defRPr sz="1000"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defRPr sz="1000"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defRPr sz="1000"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defRPr sz="1000">
                <a:solidFill>
                  <a:srgbClr val="FFFFFF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8450" y="6635235"/>
            <a:ext cx="526949" cy="22276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B4DB0E65-EF00-7F4C-860A-46B7C286D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ChvEnergySolutions_blue_rgb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1376" y="6653360"/>
            <a:ext cx="1393824" cy="126612"/>
          </a:xfrm>
          <a:prstGeom prst="rect">
            <a:avLst/>
          </a:prstGeom>
        </p:spPr>
      </p:pic>
      <p:pic>
        <p:nvPicPr>
          <p:cNvPr id="14" name="Picture 13" descr="Hallmark_vert_rgb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6909" y="333884"/>
            <a:ext cx="666241" cy="666241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28600" y="1447799"/>
            <a:ext cx="8686800" cy="50292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332"/>
            <a:ext cx="7534275" cy="779868"/>
          </a:xfrm>
        </p:spPr>
        <p:txBody>
          <a:bodyPr lIns="0" tIns="0" rIns="0" bIns="0" anchor="t" anchorCtr="0">
            <a:normAutofit/>
          </a:bodyPr>
          <a:lstStyle>
            <a:lvl1pPr algn="l">
              <a:defRPr sz="24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76799"/>
          </a:xfrm>
        </p:spPr>
        <p:txBody>
          <a:bodyPr lIns="0" tIns="0" rIns="0" bIns="0"/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buFont typeface="Wingdings" charset="2"/>
              <a:buChar char="§"/>
              <a:defRPr sz="2000">
                <a:solidFill>
                  <a:srgbClr val="333333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defRPr sz="1800">
                <a:solidFill>
                  <a:srgbClr val="333333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defRPr sz="1800">
                <a:solidFill>
                  <a:srgbClr val="333333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buSzPct val="65000"/>
              <a:buFont typeface="Wingdings 3" charset="2"/>
              <a:buChar char=""/>
              <a:defRPr sz="1800">
                <a:solidFill>
                  <a:srgbClr val="333333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333333"/>
              </a:buClr>
              <a:buSzPct val="65000"/>
              <a:buFont typeface="Courier New"/>
              <a:buChar char="o"/>
              <a:defRPr sz="1800">
                <a:solidFill>
                  <a:srgbClr val="333333"/>
                </a:solidFill>
                <a:latin typeface="Arial"/>
                <a:cs typeface="Arial"/>
              </a:defRPr>
            </a:lvl5pPr>
            <a:lvl6pPr>
              <a:buClr>
                <a:srgbClr val="333333"/>
              </a:buClr>
              <a:defRPr/>
            </a:lvl6pPr>
            <a:lvl7pPr>
              <a:buClr>
                <a:srgbClr val="333333"/>
              </a:buClr>
              <a:defRPr/>
            </a:lvl7pPr>
            <a:lvl8pPr>
              <a:buClr>
                <a:srgbClr val="333333"/>
              </a:buClr>
              <a:defRPr/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8450" y="6635235"/>
            <a:ext cx="526949" cy="22276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B4DB0E65-EF00-7F4C-860A-46B7C286D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ChvEnergySolutions_blue_rgb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1376" y="6653360"/>
            <a:ext cx="1393824" cy="126612"/>
          </a:xfrm>
          <a:prstGeom prst="rect">
            <a:avLst/>
          </a:prstGeom>
        </p:spPr>
      </p:pic>
      <p:pic>
        <p:nvPicPr>
          <p:cNvPr id="13" name="Picture 12" descr="Hallmark_vert_rgb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6909" y="333884"/>
            <a:ext cx="666241" cy="666241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 userDrawn="1"/>
        </p:nvSpPr>
        <p:spPr>
          <a:xfrm>
            <a:off x="228600" y="1447800"/>
            <a:ext cx="8686800" cy="5105400"/>
          </a:xfrm>
          <a:prstGeom prst="rect">
            <a:avLst/>
          </a:prstGeom>
          <a:solidFill>
            <a:srgbClr val="0050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0"/>
          <p:cNvSpPr/>
          <p:nvPr userDrawn="1"/>
        </p:nvSpPr>
        <p:spPr>
          <a:xfrm>
            <a:off x="4495800" y="1447800"/>
            <a:ext cx="4419600" cy="5105400"/>
          </a:xfrm>
          <a:prstGeom prst="rect">
            <a:avLst/>
          </a:prstGeom>
          <a:solidFill>
            <a:srgbClr val="009DD9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8" descr="Hallmark_vert_rgb_CLEAR2.pn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77200" y="271463"/>
            <a:ext cx="741363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278"/>
            <a:ext cx="7620000" cy="779922"/>
          </a:xfrm>
        </p:spPr>
        <p:txBody>
          <a:bodyPr>
            <a:normAutofit/>
          </a:bodyPr>
          <a:lstStyle>
            <a:lvl1pPr algn="l">
              <a:defRPr sz="2600">
                <a:solidFill>
                  <a:srgbClr val="0050AA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9351"/>
            <a:ext cx="3886200" cy="4953850"/>
          </a:xfrm>
        </p:spPr>
        <p:txBody>
          <a:bodyPr/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Font typeface="Wingdings" charset="2"/>
              <a:buChar char="§"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4724400" y="1599351"/>
            <a:ext cx="4038600" cy="4953850"/>
          </a:xfrm>
        </p:spPr>
        <p:txBody>
          <a:bodyPr/>
          <a:lstStyle>
            <a:lvl1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Font typeface="Wingdings" charset="2"/>
              <a:buChar char="§"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Wingdings 3" charset="2"/>
              <a:buChar char="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spcBef>
                <a:spcPts val="528"/>
              </a:spcBef>
              <a:spcAft>
                <a:spcPts val="528"/>
              </a:spcAft>
              <a:buClr>
                <a:srgbClr val="FFFFFF"/>
              </a:buClr>
              <a:buSzPct val="65000"/>
              <a:buFont typeface="Courier New"/>
              <a:buChar char="o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388350" y="6635750"/>
            <a:ext cx="527050" cy="222250"/>
          </a:xfrm>
        </p:spPr>
        <p:txBody>
          <a:bodyPr/>
          <a:lstStyle>
            <a:lvl1pPr algn="r">
              <a:defRPr sz="900" smtClean="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831AF22A-1414-4C9B-8B75-46C5E8E421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5.xml"/><Relationship Id="rId9" Type="http://schemas.openxmlformats.org/officeDocument/2006/relationships/slideLayout" Target="../slideLayouts/slideLayout26.xml"/><Relationship Id="rId10" Type="http://schemas.openxmlformats.org/officeDocument/2006/relationships/theme" Target="../theme/theme3.xml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3503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8450" y="6638925"/>
            <a:ext cx="526949" cy="2190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B4DB0E65-EF00-7F4C-860A-46B7C286D3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241300" y="6638925"/>
            <a:ext cx="1511300" cy="219075"/>
          </a:xfrm>
          <a:prstGeom prst="rect">
            <a:avLst/>
          </a:prstGeom>
        </p:spPr>
        <p:txBody>
          <a:bodyPr lIns="0" tIns="0" bIns="0" anchor="t" anchorCtr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Arial Unicode MS" pitchFamily="-111" charset="0"/>
                <a:cs typeface="Arial"/>
              </a:rPr>
              <a:t>© 2011 Chevron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Arial Unicode MS" pitchFamily="-111" charset="0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9" r:id="rId2"/>
    <p:sldLayoutId id="2147483690" r:id="rId3"/>
    <p:sldLayoutId id="2147483695" r:id="rId4"/>
    <p:sldLayoutId id="2147483696" r:id="rId5"/>
    <p:sldLayoutId id="2147483721" r:id="rId6"/>
  </p:sldLayoutIdLst>
  <p:transition/>
  <p:hf hdr="0"/>
  <p:txStyles>
    <p:titleStyle>
      <a:lvl1pPr algn="l" defTabSz="4572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77800" indent="-177800" algn="l" defTabSz="457200" rtl="0" eaLnBrk="1" latinLnBrk="0" hangingPunct="1">
        <a:spcBef>
          <a:spcPts val="300"/>
        </a:spcBef>
        <a:spcAft>
          <a:spcPts val="300"/>
        </a:spcAft>
        <a:buClr>
          <a:srgbClr val="333333"/>
        </a:buClr>
        <a:buSzPct val="105000"/>
        <a:buFont typeface="Wingdings" charset="2"/>
        <a:buChar char="§"/>
        <a:defRPr sz="1200" kern="1200">
          <a:solidFill>
            <a:schemeClr val="tx1"/>
          </a:solidFill>
          <a:latin typeface="Arial"/>
          <a:ea typeface="+mn-ea"/>
          <a:cs typeface="Arial"/>
        </a:defRPr>
      </a:lvl1pPr>
      <a:lvl2pPr marL="342900" indent="-165100" algn="l" defTabSz="457200" rtl="0" eaLnBrk="1" latinLnBrk="0" hangingPunct="1">
        <a:spcBef>
          <a:spcPts val="300"/>
        </a:spcBef>
        <a:spcAft>
          <a:spcPts val="300"/>
        </a:spcAft>
        <a:buClr>
          <a:srgbClr val="333333"/>
        </a:buClr>
        <a:buFont typeface="Arial"/>
        <a:buChar char="–"/>
        <a:defRPr sz="1000" kern="1200">
          <a:solidFill>
            <a:schemeClr val="tx1"/>
          </a:solidFill>
          <a:latin typeface="Arial"/>
          <a:ea typeface="+mn-ea"/>
          <a:cs typeface="Arial"/>
        </a:defRPr>
      </a:lvl2pPr>
      <a:lvl3pPr marL="520700" indent="-177800" algn="l" defTabSz="457200" rtl="0" eaLnBrk="1" latinLnBrk="0" hangingPunct="1">
        <a:spcBef>
          <a:spcPts val="300"/>
        </a:spcBef>
        <a:spcAft>
          <a:spcPts val="300"/>
        </a:spcAft>
        <a:buClr>
          <a:srgbClr val="333333"/>
        </a:buClr>
        <a:buSzPct val="130000"/>
        <a:buFont typeface="Arial"/>
        <a:buChar char="•"/>
        <a:defRPr sz="1000" kern="1200">
          <a:solidFill>
            <a:schemeClr val="tx1"/>
          </a:solidFill>
          <a:latin typeface="Arial"/>
          <a:ea typeface="+mn-ea"/>
          <a:cs typeface="Arial"/>
        </a:defRPr>
      </a:lvl3pPr>
      <a:lvl4pPr marL="685800" indent="-165100" algn="l" defTabSz="457200" rtl="0" eaLnBrk="1" latinLnBrk="0" hangingPunct="1">
        <a:spcBef>
          <a:spcPts val="300"/>
        </a:spcBef>
        <a:spcAft>
          <a:spcPts val="300"/>
        </a:spcAft>
        <a:buClr>
          <a:srgbClr val="333333"/>
        </a:buClr>
        <a:buSzPct val="65000"/>
        <a:buFont typeface="Wingdings 3" charset="2"/>
        <a:buChar char=""/>
        <a:defRPr sz="1000" kern="1200">
          <a:solidFill>
            <a:schemeClr val="tx1"/>
          </a:solidFill>
          <a:latin typeface="Arial"/>
          <a:ea typeface="+mn-ea"/>
          <a:cs typeface="Arial"/>
        </a:defRPr>
      </a:lvl4pPr>
      <a:lvl5pPr marL="863600" indent="-177800" algn="l" defTabSz="457200" rtl="0" eaLnBrk="1" latinLnBrk="0" hangingPunct="1">
        <a:spcBef>
          <a:spcPts val="300"/>
        </a:spcBef>
        <a:spcAft>
          <a:spcPts val="300"/>
        </a:spcAft>
        <a:buClr>
          <a:srgbClr val="333333"/>
        </a:buClr>
        <a:buSzPct val="65000"/>
        <a:buFont typeface="Courier New"/>
        <a:buChar char="o"/>
        <a:defRPr sz="1000" kern="1200">
          <a:solidFill>
            <a:schemeClr val="tx1"/>
          </a:solidFill>
          <a:latin typeface="Arial"/>
          <a:ea typeface="+mn-ea"/>
          <a:cs typeface="Arial"/>
        </a:defRPr>
      </a:lvl5pPr>
      <a:lvl6pPr marL="1028700" indent="-171450" algn="l" defTabSz="457200" rtl="0" eaLnBrk="1" latinLnBrk="0" hangingPunct="1">
        <a:spcBef>
          <a:spcPct val="20000"/>
        </a:spcBef>
        <a:buClr>
          <a:srgbClr val="333333"/>
        </a:buClr>
        <a:buSzPct val="70000"/>
        <a:buFont typeface="Wingdings" charset="2"/>
        <a:buChar char="u"/>
        <a:tabLst/>
        <a:defRPr sz="1000" kern="1200">
          <a:solidFill>
            <a:schemeClr val="tx1"/>
          </a:solidFill>
          <a:latin typeface="Arial"/>
          <a:ea typeface="+mn-ea"/>
          <a:cs typeface="Arial"/>
        </a:defRPr>
      </a:lvl6pPr>
      <a:lvl7pPr marL="1200150" indent="-171450" algn="l" defTabSz="457200" rtl="0" eaLnBrk="1" latinLnBrk="0" hangingPunct="1">
        <a:spcBef>
          <a:spcPct val="20000"/>
        </a:spcBef>
        <a:buClr>
          <a:srgbClr val="333333"/>
        </a:buClr>
        <a:buSzPct val="90000"/>
        <a:buFont typeface="Wingdings" charset="2"/>
        <a:buChar char=""/>
        <a:defRPr sz="1000" kern="1200">
          <a:solidFill>
            <a:schemeClr val="tx1"/>
          </a:solidFill>
          <a:latin typeface="Arial"/>
          <a:ea typeface="+mn-ea"/>
          <a:cs typeface="Arial"/>
        </a:defRPr>
      </a:lvl7pPr>
      <a:lvl8pPr marL="1371600" indent="-171450" algn="l" defTabSz="457200" rtl="0" eaLnBrk="1" latinLnBrk="0" hangingPunct="1">
        <a:spcBef>
          <a:spcPct val="20000"/>
        </a:spcBef>
        <a:buClr>
          <a:srgbClr val="333333"/>
        </a:buClr>
        <a:buSzPct val="60000"/>
        <a:buFont typeface="Wingdings" charset="2"/>
        <a:buChar char=""/>
        <a:defRPr sz="1000" kern="1200" baseline="0">
          <a:solidFill>
            <a:schemeClr val="tx1"/>
          </a:solidFill>
          <a:latin typeface="Arial"/>
          <a:ea typeface="+mn-ea"/>
          <a:cs typeface="Arial"/>
        </a:defRPr>
      </a:lvl8pPr>
      <a:lvl9pPr marL="1543050" indent="-171450" algn="l" defTabSz="457200" rtl="0" eaLnBrk="1" latinLnBrk="0" hangingPunct="1">
        <a:spcBef>
          <a:spcPct val="20000"/>
        </a:spcBef>
        <a:buClr>
          <a:srgbClr val="333333"/>
        </a:buClr>
        <a:buSzPct val="80000"/>
        <a:buFont typeface="Wingdings" charset="2"/>
        <a:buChar char=""/>
        <a:defRPr sz="1000" kern="1200">
          <a:solidFill>
            <a:schemeClr val="tx1"/>
          </a:solidFill>
          <a:latin typeface="Arial"/>
          <a:ea typeface="+mn-ea"/>
          <a:cs typeface="Arial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3CC85-0379-4F7D-84D2-7C7FD8362DCC}" type="datetimeFigureOut">
              <a:rPr lang="en-US" smtClean="0"/>
              <a:pPr/>
              <a:t>10/18/11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77BFF-CD74-499A-8A0B-D3CCFB5CF1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8350" y="6638925"/>
            <a:ext cx="527050" cy="2190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5D0142C5-9351-420F-B26E-AA0D80B917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241300" y="6638925"/>
            <a:ext cx="1511300" cy="219075"/>
          </a:xfrm>
          <a:prstGeom prst="rect">
            <a:avLst/>
          </a:prstGeom>
        </p:spPr>
        <p:txBody>
          <a:bodyPr lIns="0" t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dirty="0" smtClean="0">
                <a:ea typeface="Arial Unicode MS" pitchFamily="-111" charset="0"/>
              </a:rPr>
              <a:t>© 2010 Chevron </a:t>
            </a:r>
            <a:endParaRPr lang="en-US" dirty="0">
              <a:ea typeface="Arial Unicode MS" pitchFamily="-111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</p:sldLayoutIdLst>
  <p:transition>
    <p:fade/>
  </p:transition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Arial"/>
          <a:ea typeface="+mj-ea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ts val="525"/>
        </a:spcBef>
        <a:spcAft>
          <a:spcPts val="525"/>
        </a:spcAft>
        <a:buClr>
          <a:srgbClr val="333333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ts val="525"/>
        </a:spcBef>
        <a:spcAft>
          <a:spcPts val="525"/>
        </a:spcAft>
        <a:buClr>
          <a:srgbClr val="333333"/>
        </a:buClr>
        <a:buFont typeface="Arial" charset="0"/>
        <a:buChar char="–"/>
        <a:defRPr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0" fontAlgn="base" hangingPunct="0">
        <a:spcBef>
          <a:spcPts val="525"/>
        </a:spcBef>
        <a:spcAft>
          <a:spcPts val="525"/>
        </a:spcAft>
        <a:buClr>
          <a:srgbClr val="333333"/>
        </a:buClr>
        <a:buFont typeface="Arial" charset="0"/>
        <a:buChar char="•"/>
        <a:defRPr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0" fontAlgn="base" hangingPunct="0">
        <a:spcBef>
          <a:spcPts val="525"/>
        </a:spcBef>
        <a:spcAft>
          <a:spcPts val="525"/>
        </a:spcAft>
        <a:buClr>
          <a:srgbClr val="333333"/>
        </a:buClr>
        <a:buSzPct val="65000"/>
        <a:buFont typeface="Wingdings 3" pitchFamily="18" charset="2"/>
        <a:buChar char=""/>
        <a:defRPr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0" fontAlgn="base" hangingPunct="0">
        <a:spcBef>
          <a:spcPts val="525"/>
        </a:spcBef>
        <a:spcAft>
          <a:spcPts val="525"/>
        </a:spcAft>
        <a:buClr>
          <a:srgbClr val="333333"/>
        </a:buClr>
        <a:buSzPct val="65000"/>
        <a:buFont typeface="Courier New" pitchFamily="49" charset="0"/>
        <a:buChar char="o"/>
        <a:defRPr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Clr>
          <a:srgbClr val="333333"/>
        </a:buClr>
        <a:buSzPct val="50000"/>
        <a:buFont typeface="Wingdings" charset="2"/>
        <a:buChar char="u"/>
        <a:defRPr sz="1800" kern="1200">
          <a:solidFill>
            <a:schemeClr val="tx1"/>
          </a:solidFill>
          <a:latin typeface="Arial"/>
          <a:ea typeface="+mn-ea"/>
          <a:cs typeface="Arial"/>
        </a:defRPr>
      </a:lvl6pPr>
      <a:lvl7pPr marL="2971800" indent="-228600" algn="l" defTabSz="457200" rtl="0" eaLnBrk="1" latinLnBrk="0" hangingPunct="1">
        <a:spcBef>
          <a:spcPct val="20000"/>
        </a:spcBef>
        <a:buClr>
          <a:srgbClr val="333333"/>
        </a:buClr>
        <a:buSzPct val="70000"/>
        <a:buFont typeface="Wingdings" charset="2"/>
        <a:buChar char=""/>
        <a:defRPr sz="1800" kern="1200">
          <a:solidFill>
            <a:schemeClr val="tx1"/>
          </a:solidFill>
          <a:latin typeface="Arial"/>
          <a:ea typeface="+mn-ea"/>
          <a:cs typeface="Arial"/>
        </a:defRPr>
      </a:lvl7pPr>
      <a:lvl8pPr marL="3429000" indent="-228600" algn="l" defTabSz="457200" rtl="0" eaLnBrk="1" latinLnBrk="0" hangingPunct="1">
        <a:spcBef>
          <a:spcPct val="20000"/>
        </a:spcBef>
        <a:buClr>
          <a:srgbClr val="333333"/>
        </a:buClr>
        <a:buSzPct val="50000"/>
        <a:buFont typeface="Wingdings" charset="2"/>
        <a:buChar char=""/>
        <a:defRPr sz="1800" kern="1200">
          <a:solidFill>
            <a:schemeClr val="tx1"/>
          </a:solidFill>
          <a:latin typeface="Arial"/>
          <a:ea typeface="+mn-ea"/>
          <a:cs typeface="Arial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NULL" TargetMode="External"/><Relationship Id="rId3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file://localhost/Users/danabeigel/Desktop/CHEVRON/shutterstock_16942792.jpg" TargetMode="External"/><Relationship Id="rId5" Type="http://schemas.openxmlformats.org/officeDocument/2006/relationships/image" Target="../media/image9.jpeg"/><Relationship Id="rId6" Type="http://schemas.openxmlformats.org/officeDocument/2006/relationships/hyperlink" Target="http://www.bestplaces.net/economy/city/California/San_Leandro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df"/><Relationship Id="rId4" Type="http://schemas.openxmlformats.org/officeDocument/2006/relationships/image" Target="../media/image12.png"/><Relationship Id="rId5" Type="http://schemas.openxmlformats.org/officeDocument/2006/relationships/image" Target="../media/image13.pdf"/><Relationship Id="rId6" Type="http://schemas.openxmlformats.org/officeDocument/2006/relationships/image" Target="../media/image14.png"/><Relationship Id="rId7" Type="http://schemas.openxmlformats.org/officeDocument/2006/relationships/image" Target="../media/image15.pdf"/><Relationship Id="rId8" Type="http://schemas.openxmlformats.org/officeDocument/2006/relationships/image" Target="../media/image16.png"/><Relationship Id="rId9" Type="http://schemas.openxmlformats.org/officeDocument/2006/relationships/image" Target="../media/image17.pdf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png"/><Relationship Id="rId5" Type="http://schemas.openxmlformats.org/officeDocument/2006/relationships/image" Target="../media/image21.jpeg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381000" y="2743200"/>
            <a:ext cx="6857999" cy="1600199"/>
          </a:xfrm>
        </p:spPr>
        <p:txBody>
          <a:bodyPr>
            <a:noAutofit/>
          </a:bodyPr>
          <a:lstStyle/>
          <a:p>
            <a:r>
              <a:rPr lang="en-US" smtClean="0">
                <a:solidFill>
                  <a:srgbClr val="B00000"/>
                </a:solidFill>
                <a:latin typeface="Arial Black"/>
                <a:cs typeface="Arial Black"/>
              </a:rPr>
              <a:t>Innovative Pathways to Creating Certainty in Uncertain Times</a:t>
            </a:r>
            <a:endParaRPr lang="en-US" dirty="0">
              <a:solidFill>
                <a:srgbClr val="B00000"/>
              </a:solidFill>
              <a:latin typeface="Arial Black"/>
              <a:cs typeface="Arial Black"/>
            </a:endParaRPr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381001" y="4758265"/>
            <a:ext cx="5424337" cy="956735"/>
          </a:xfrm>
        </p:spPr>
        <p:txBody>
          <a:bodyPr>
            <a:normAutofit/>
          </a:bodyPr>
          <a:lstStyle/>
          <a:p>
            <a:r>
              <a:rPr lang="en-US" sz="2800" b="1" smtClean="0">
                <a:solidFill>
                  <a:srgbClr val="0050AA"/>
                </a:solidFill>
              </a:rPr>
              <a:t>John Smith</a:t>
            </a:r>
          </a:p>
          <a:p>
            <a:r>
              <a:rPr lang="en-US" sz="2800" smtClean="0">
                <a:solidFill>
                  <a:srgbClr val="0050AA"/>
                </a:solidFill>
              </a:rPr>
              <a:t>Regional Program Director</a:t>
            </a:r>
            <a:endParaRPr lang="en-US" sz="2800" dirty="0" smtClean="0">
              <a:solidFill>
                <a:srgbClr val="0050A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ile:Aerial view of San Leandro Marina and golf course.jpg">
            <a:hlinkClick r:id="rId2" invalidUrl="file://localhost%5C%5Cupload.wikimedia.org%5Cwikipedia%5Ccommons%5C6%5C62%5CAerial_view_of_San_Leandro_Marina_and_golf_course.jpg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0E65-EF00-7F4C-860A-46B7C286D3E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388450" y="6635235"/>
            <a:ext cx="526949" cy="222765"/>
          </a:xfrm>
          <a:prstGeom prst="rect">
            <a:avLst/>
          </a:prstGeom>
        </p:spPr>
        <p:txBody>
          <a:bodyPr lIns="0" tIns="0" rIns="0" bIns="0" anchor="t" anchorCtr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DB0E65-EF00-7F4C-860A-46B7C286D3E3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43400" y="432137"/>
            <a:ext cx="43433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000" b="1" dirty="0" smtClean="0">
                <a:solidFill>
                  <a:srgbClr val="B00000"/>
                </a:solidFill>
                <a:latin typeface="Arial"/>
                <a:cs typeface="Arial"/>
              </a:rPr>
              <a:t>For more information, </a:t>
            </a:r>
          </a:p>
          <a:p>
            <a:pPr algn="r"/>
            <a:r>
              <a:rPr lang="en-US" sz="3000" b="1" dirty="0" smtClean="0">
                <a:solidFill>
                  <a:srgbClr val="B00000"/>
                </a:solidFill>
                <a:latin typeface="Arial"/>
                <a:cs typeface="Arial"/>
              </a:rPr>
              <a:t>please contact: </a:t>
            </a:r>
            <a:endParaRPr lang="en-US" sz="3000" b="1" dirty="0">
              <a:solidFill>
                <a:srgbClr val="B00000"/>
              </a:solidFill>
              <a:latin typeface="Arial"/>
              <a:cs typeface="Arial"/>
            </a:endParaRPr>
          </a:p>
        </p:txBody>
      </p:sp>
      <p:sp>
        <p:nvSpPr>
          <p:cNvPr id="19" name="Subtitle 11"/>
          <p:cNvSpPr txBox="1">
            <a:spLocks/>
          </p:cNvSpPr>
          <p:nvPr/>
        </p:nvSpPr>
        <p:spPr>
          <a:xfrm>
            <a:off x="4800600" y="1524000"/>
            <a:ext cx="3809998" cy="1219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177800" marR="0" lvl="0" indent="-177800" algn="r" defTabSz="457200" rtl="0" eaLnBrk="1" fontAlgn="auto" latinLnBrk="0" hangingPunct="1">
              <a:lnSpc>
                <a:spcPct val="100000"/>
              </a:lnSpc>
              <a:buClr>
                <a:srgbClr val="333333"/>
              </a:buClr>
              <a:buSzPct val="105000"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0000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John Smith	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rgbClr val="B00000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hutterstock_16942792.jpg" descr="/Users/danabeigel/Desktop/CHEVRON/shutterstock_16942792.jpg"/>
          <p:cNvPicPr>
            <a:picLocks noChangeAspect="1"/>
          </p:cNvPicPr>
          <p:nvPr/>
        </p:nvPicPr>
        <p:blipFill>
          <a:blip r:embed="rId3" r:link="rId4"/>
          <a:srcRect l="3750" t="5952"/>
          <a:stretch>
            <a:fillRect/>
          </a:stretch>
        </p:blipFill>
        <p:spPr>
          <a:xfrm rot="21120000">
            <a:off x="590695" y="4298528"/>
            <a:ext cx="4125909" cy="2206902"/>
          </a:xfrm>
          <a:prstGeom prst="rect">
            <a:avLst/>
          </a:prstGeom>
        </p:spPr>
      </p:pic>
      <p:pic>
        <p:nvPicPr>
          <p:cNvPr id="10" name="Picture 9" descr="shutterstock_2418838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20000">
            <a:off x="647067" y="2255067"/>
            <a:ext cx="4279074" cy="184000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 rot="21120000">
            <a:off x="957814" y="2730698"/>
            <a:ext cx="4260750" cy="86177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American Typewriter"/>
                <a:cs typeface="American Typewriter"/>
              </a:rPr>
              <a:t>Alameda Country assessed</a:t>
            </a:r>
          </a:p>
          <a:p>
            <a:r>
              <a:rPr lang="en-US" dirty="0" smtClean="0">
                <a:latin typeface="American Typewriter"/>
                <a:cs typeface="American Typewriter"/>
              </a:rPr>
              <a:t>Property values dip.</a:t>
            </a:r>
          </a:p>
          <a:p>
            <a:endParaRPr lang="en-US" sz="1400" dirty="0" smtClean="0">
              <a:latin typeface="American Typewriter"/>
              <a:cs typeface="American Typewriter"/>
            </a:endParaRPr>
          </a:p>
        </p:txBody>
      </p:sp>
      <p:pic>
        <p:nvPicPr>
          <p:cNvPr id="17" name="shutterstock_16942792.jpg" descr="/Users/danabeigel/Desktop/CHEVRON/shutterstock_16942792.jpg"/>
          <p:cNvPicPr>
            <a:picLocks noChangeAspect="1"/>
          </p:cNvPicPr>
          <p:nvPr/>
        </p:nvPicPr>
        <p:blipFill>
          <a:blip r:embed="rId3" r:link="rId4"/>
          <a:srcRect l="3750" t="5952"/>
          <a:stretch>
            <a:fillRect/>
          </a:stretch>
        </p:blipFill>
        <p:spPr>
          <a:xfrm rot="240000">
            <a:off x="4785278" y="2107471"/>
            <a:ext cx="4125909" cy="22069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332"/>
            <a:ext cx="4190999" cy="3827868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B00000"/>
                </a:solidFill>
                <a:latin typeface="Arial Black"/>
              </a:rPr>
              <a:t>A Time of </a:t>
            </a:r>
            <a:br>
              <a:rPr lang="en-US" sz="4400" b="1" dirty="0" smtClean="0">
                <a:solidFill>
                  <a:srgbClr val="B00000"/>
                </a:solidFill>
                <a:latin typeface="Arial Black"/>
              </a:rPr>
            </a:br>
            <a:r>
              <a:rPr lang="en-US" sz="4000" b="1" cap="all" dirty="0" smtClean="0">
                <a:solidFill>
                  <a:srgbClr val="B00000"/>
                </a:solidFill>
                <a:latin typeface="Arial Black"/>
              </a:rPr>
              <a:t>Uncertainty</a:t>
            </a:r>
            <a:endParaRPr lang="en-US" sz="4000" b="1" cap="all" dirty="0">
              <a:solidFill>
                <a:srgbClr val="B00000"/>
              </a:solidFill>
              <a:latin typeface="Arial Blac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0E65-EF00-7F4C-860A-46B7C286D3E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 rot="21120000">
            <a:off x="729319" y="4675880"/>
            <a:ext cx="4260750" cy="92333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American Typewriter"/>
                <a:cs typeface="American Typewriter"/>
              </a:rPr>
              <a:t>San Leandro Redevelopment </a:t>
            </a:r>
          </a:p>
          <a:p>
            <a:r>
              <a:rPr lang="en-US" dirty="0" smtClean="0">
                <a:latin typeface="American Typewriter"/>
                <a:cs typeface="American Typewriter"/>
              </a:rPr>
              <a:t>Agency Must Pay $7.6 Million </a:t>
            </a:r>
          </a:p>
          <a:p>
            <a:r>
              <a:rPr lang="en-US" dirty="0" smtClean="0">
                <a:latin typeface="American Typewriter"/>
                <a:cs typeface="American Typewriter"/>
              </a:rPr>
              <a:t>to State</a:t>
            </a:r>
            <a:endParaRPr lang="en-US" dirty="0">
              <a:latin typeface="American Typewriter"/>
              <a:cs typeface="American Typewriter"/>
            </a:endParaRPr>
          </a:p>
        </p:txBody>
      </p:sp>
      <p:pic>
        <p:nvPicPr>
          <p:cNvPr id="12" name="Picture 11" descr="shutterstock_24188389.jpg"/>
          <p:cNvPicPr>
            <a:picLocks noChangeAspect="1"/>
          </p:cNvPicPr>
          <p:nvPr/>
        </p:nvPicPr>
        <p:blipFill>
          <a:blip r:embed="rId5"/>
          <a:srcRect l="3000" t="6977"/>
          <a:stretch>
            <a:fillRect/>
          </a:stretch>
        </p:blipFill>
        <p:spPr>
          <a:xfrm rot="240000">
            <a:off x="4738527" y="4617104"/>
            <a:ext cx="4048246" cy="164450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240000">
            <a:off x="4791358" y="4987198"/>
            <a:ext cx="4490114" cy="58477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smtClean="0">
                <a:latin typeface="American Typewriter"/>
                <a:cs typeface="American Typewriter"/>
              </a:rPr>
              <a:t>Cherry Festival 2010 &amp; 2011 has been </a:t>
            </a:r>
          </a:p>
          <a:p>
            <a:r>
              <a:rPr lang="en-US" sz="1600" dirty="0" smtClean="0">
                <a:latin typeface="American Typewriter"/>
                <a:cs typeface="American Typewriter"/>
              </a:rPr>
              <a:t>Cancelled due to budget reductions.</a:t>
            </a:r>
            <a:endParaRPr lang="en-US" sz="1600" dirty="0">
              <a:latin typeface="American Typewriter"/>
              <a:cs typeface="American Typewriter"/>
            </a:endParaRPr>
          </a:p>
        </p:txBody>
      </p:sp>
      <p:sp>
        <p:nvSpPr>
          <p:cNvPr id="35" name="Rectangle 34"/>
          <p:cNvSpPr/>
          <p:nvPr/>
        </p:nvSpPr>
        <p:spPr>
          <a:xfrm rot="240000">
            <a:off x="5010245" y="2433540"/>
            <a:ext cx="4260750" cy="8771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700" dirty="0" smtClean="0">
                <a:latin typeface="American Typewriter"/>
                <a:cs typeface="American Typewriter"/>
              </a:rPr>
              <a:t>The unemployment rate in </a:t>
            </a:r>
          </a:p>
          <a:p>
            <a:r>
              <a:rPr lang="en-US" sz="1700" dirty="0" smtClean="0">
                <a:latin typeface="American Typewriter"/>
                <a:cs typeface="American Typewriter"/>
              </a:rPr>
              <a:t>San Leandro is </a:t>
            </a:r>
            <a:r>
              <a:rPr lang="en-US" sz="1700" dirty="0" smtClean="0">
                <a:latin typeface="American Typewriter"/>
                <a:cs typeface="American Typewriter"/>
                <a:hlinkClick r:id="rId6"/>
              </a:rPr>
              <a:t>10.70</a:t>
            </a:r>
            <a:r>
              <a:rPr lang="en-US" sz="1700" dirty="0" smtClean="0">
                <a:latin typeface="American Typewriter"/>
                <a:cs typeface="American Typewriter"/>
              </a:rPr>
              <a:t> percent</a:t>
            </a:r>
          </a:p>
          <a:p>
            <a:r>
              <a:rPr lang="en-US" sz="1700" dirty="0" smtClean="0">
                <a:latin typeface="American Typewriter"/>
                <a:cs typeface="American Typewriter"/>
              </a:rPr>
              <a:t>(U.S. avg. is 9.10%). </a:t>
            </a:r>
            <a:endParaRPr lang="en-US" sz="1700" dirty="0">
              <a:latin typeface="American Typewriter"/>
              <a:cs typeface="American Typewriter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332"/>
            <a:ext cx="4343399" cy="2303868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B00000"/>
                </a:solidFill>
                <a:latin typeface="Arial Black"/>
                <a:cs typeface="Arial Black"/>
              </a:rPr>
              <a:t>Impact of </a:t>
            </a:r>
            <a:r>
              <a:rPr lang="en-US" sz="4000" b="1" cap="all" dirty="0" smtClean="0">
                <a:solidFill>
                  <a:srgbClr val="B00000"/>
                </a:solidFill>
                <a:latin typeface="Arial Black"/>
                <a:cs typeface="Arial Black"/>
              </a:rPr>
              <a:t>Uncertainty</a:t>
            </a:r>
            <a:endParaRPr lang="en-US" sz="3200" b="1" cap="all" dirty="0">
              <a:solidFill>
                <a:srgbClr val="B00000"/>
              </a:solidFill>
              <a:latin typeface="Arial Black"/>
              <a:cs typeface="Arial Blac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0E65-EF00-7F4C-860A-46B7C286D3E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6503418" y="6242820"/>
            <a:ext cx="2488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Arial"/>
                <a:cs typeface="Arial"/>
              </a:rPr>
              <a:t>Source: Zillow.com, through 7/31/11</a:t>
            </a:r>
            <a:endParaRPr lang="en-US" sz="1100" dirty="0">
              <a:latin typeface="Arial"/>
              <a:cs typeface="Arial"/>
            </a:endParaRPr>
          </a:p>
        </p:txBody>
      </p:sp>
      <p:pic>
        <p:nvPicPr>
          <p:cNvPr id="38" name="Picture 37" descr="ch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417" y="2250135"/>
            <a:ext cx="5840982" cy="3928865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304800" y="2438400"/>
            <a:ext cx="33528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Diminishing Sense of Place</a:t>
            </a:r>
            <a:endParaRPr lang="en-US" dirty="0"/>
          </a:p>
        </p:txBody>
      </p:sp>
      <p:sp>
        <p:nvSpPr>
          <p:cNvPr id="40" name="Rounded Rectangle 39"/>
          <p:cNvSpPr/>
          <p:nvPr/>
        </p:nvSpPr>
        <p:spPr>
          <a:xfrm>
            <a:off x="304800" y="3505200"/>
            <a:ext cx="33528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Increasing Crime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304800" y="4572000"/>
            <a:ext cx="33528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Falling Tax Revenues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439332"/>
            <a:ext cx="3800475" cy="3446868"/>
          </a:xfrm>
        </p:spPr>
        <p:txBody>
          <a:bodyPr/>
          <a:lstStyle/>
          <a:p>
            <a:r>
              <a:rPr lang="en-US" sz="4000" b="1" dirty="0" smtClean="0">
                <a:solidFill>
                  <a:srgbClr val="B00000"/>
                </a:solidFill>
                <a:latin typeface="Arial Black"/>
                <a:cs typeface="Arial Black"/>
              </a:rPr>
              <a:t>Possible Pathways During </a:t>
            </a:r>
            <a:r>
              <a:rPr lang="en-US" sz="4000" b="1" cap="all" dirty="0" smtClean="0">
                <a:solidFill>
                  <a:srgbClr val="B00000"/>
                </a:solidFill>
                <a:latin typeface="Arial Black"/>
                <a:cs typeface="Arial Black"/>
              </a:rPr>
              <a:t>Uncertain</a:t>
            </a:r>
            <a:r>
              <a:rPr lang="en-US" sz="4000" b="1" dirty="0" smtClean="0">
                <a:solidFill>
                  <a:srgbClr val="B00000"/>
                </a:solidFill>
                <a:latin typeface="Arial Black"/>
                <a:cs typeface="Arial Black"/>
              </a:rPr>
              <a:t> Times</a:t>
            </a:r>
            <a:r>
              <a:rPr lang="en-US" dirty="0" smtClean="0">
                <a:solidFill>
                  <a:srgbClr val="B00000"/>
                </a:solidFill>
                <a:latin typeface="Arial Black"/>
                <a:cs typeface="Arial Black"/>
              </a:rPr>
              <a:t/>
            </a:r>
            <a:br>
              <a:rPr lang="en-US" dirty="0" smtClean="0">
                <a:solidFill>
                  <a:srgbClr val="B00000"/>
                </a:solidFill>
                <a:latin typeface="Arial Black"/>
                <a:cs typeface="Arial Black"/>
              </a:rPr>
            </a:br>
            <a:endParaRPr lang="en-US" dirty="0">
              <a:solidFill>
                <a:srgbClr val="B00000"/>
              </a:solidFill>
              <a:latin typeface="Arial Black"/>
              <a:cs typeface="Arial Blac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0E65-EF00-7F4C-860A-46B7C286D3E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4781158" y="959686"/>
            <a:ext cx="1010042" cy="976228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bIns="91440" rtlCol="0" anchor="ctr">
            <a:normAutofit fontScale="55000" lnSpcReduction="20000"/>
          </a:bodyPr>
          <a:lstStyle/>
          <a:p>
            <a:pPr algn="ctr"/>
            <a:r>
              <a:rPr lang="en-US" sz="7200" dirty="0" smtClean="0">
                <a:latin typeface="Arial Black"/>
                <a:cs typeface="Arial Black"/>
              </a:rPr>
              <a:t>1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2057400" y="4231789"/>
            <a:ext cx="1549890" cy="1483211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bIns="91440" rtlCol="0" anchor="ctr">
            <a:normAutofit fontScale="92500" lnSpcReduction="20000"/>
          </a:bodyPr>
          <a:lstStyle/>
          <a:p>
            <a:pPr algn="ctr"/>
            <a:r>
              <a:rPr lang="en-US" sz="7200" dirty="0" smtClean="0">
                <a:latin typeface="Arial Black"/>
                <a:cs typeface="Arial Black"/>
              </a:rPr>
              <a:t>3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4191000" y="2472392"/>
            <a:ext cx="1010040" cy="966586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bIns="91440" rtlCol="0" anchor="ctr">
            <a:normAutofit fontScale="55000" lnSpcReduction="20000"/>
          </a:bodyPr>
          <a:lstStyle/>
          <a:p>
            <a:pPr algn="ctr"/>
            <a:r>
              <a:rPr lang="en-US" sz="7200" dirty="0" smtClean="0">
                <a:latin typeface="Arial Black"/>
                <a:cs typeface="Arial Black"/>
              </a:rPr>
              <a:t>2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10642" y="852607"/>
            <a:ext cx="234275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latin typeface="Arial"/>
                <a:cs typeface="Arial"/>
              </a:rPr>
              <a:t>Holding Pattern</a:t>
            </a:r>
          </a:p>
          <a:p>
            <a:endParaRPr lang="en-US" sz="3400" dirty="0">
              <a:latin typeface="Arial"/>
              <a:cs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77240" y="2366427"/>
            <a:ext cx="31306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latin typeface="Arial"/>
                <a:cs typeface="Arial"/>
              </a:rPr>
              <a:t>Reactive Measures</a:t>
            </a:r>
            <a:endParaRPr lang="en-US" sz="3400" b="1" dirty="0"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57600" y="3847743"/>
            <a:ext cx="437426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smtClean="0">
                <a:latin typeface="Arial Black"/>
                <a:cs typeface="Arial Black"/>
              </a:rPr>
              <a:t>Creating</a:t>
            </a:r>
          </a:p>
          <a:p>
            <a:r>
              <a:rPr lang="en-US" sz="5000" dirty="0" smtClean="0">
                <a:latin typeface="Arial Black"/>
                <a:cs typeface="Arial Black"/>
              </a:rPr>
              <a:t>Innovative</a:t>
            </a:r>
          </a:p>
          <a:p>
            <a:r>
              <a:rPr lang="en-US" sz="5000" dirty="0" smtClean="0">
                <a:latin typeface="Arial Black"/>
                <a:cs typeface="Arial Black"/>
              </a:rPr>
              <a:t>Solutions</a:t>
            </a:r>
            <a:endParaRPr lang="en-US" sz="5000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Curved Connector 26"/>
          <p:cNvCxnSpPr/>
          <p:nvPr/>
        </p:nvCxnSpPr>
        <p:spPr>
          <a:xfrm rot="10800000">
            <a:off x="2286000" y="2590799"/>
            <a:ext cx="1752600" cy="533400"/>
          </a:xfrm>
          <a:prstGeom prst="curved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/>
          <p:nvPr/>
        </p:nvCxnSpPr>
        <p:spPr>
          <a:xfrm rot="10800000" flipV="1">
            <a:off x="2722931" y="4084316"/>
            <a:ext cx="1544269" cy="716284"/>
          </a:xfrm>
          <a:prstGeom prst="curved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 rot="16200000" flipH="1">
            <a:off x="4556660" y="4175659"/>
            <a:ext cx="1173481" cy="838399"/>
          </a:xfrm>
          <a:prstGeom prst="curved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/>
          <p:nvPr/>
        </p:nvCxnSpPr>
        <p:spPr>
          <a:xfrm flipV="1">
            <a:off x="5334000" y="3086100"/>
            <a:ext cx="1867099" cy="533400"/>
          </a:xfrm>
          <a:prstGeom prst="curved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>
            <a:spLocks noChangeAspect="1"/>
          </p:cNvSpPr>
          <p:nvPr/>
        </p:nvSpPr>
        <p:spPr>
          <a:xfrm>
            <a:off x="3523032" y="2251714"/>
            <a:ext cx="2191963" cy="2192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rIns="91440" rtlCol="0" anchor="ctr"/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Arial"/>
                <a:cs typeface="Arial"/>
              </a:rPr>
              <a:t>San Leandro’s 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Arial"/>
                <a:cs typeface="Arial"/>
              </a:rPr>
              <a:t>Strategy</a:t>
            </a:r>
            <a:endParaRPr lang="en-US" sz="2200" b="1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39332"/>
            <a:ext cx="3733800" cy="3142068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B00000"/>
                </a:solidFill>
                <a:latin typeface="Arial Black"/>
                <a:cs typeface="Arial Black"/>
              </a:rPr>
              <a:t>Certainty Strategy </a:t>
            </a:r>
            <a:endParaRPr lang="en-US" sz="4000" b="1" dirty="0">
              <a:solidFill>
                <a:srgbClr val="B00000"/>
              </a:solidFill>
              <a:latin typeface="Arial Black"/>
              <a:cs typeface="Arial Blac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635235"/>
            <a:ext cx="526949" cy="222765"/>
          </a:xfrm>
        </p:spPr>
        <p:txBody>
          <a:bodyPr/>
          <a:lstStyle/>
          <a:p>
            <a:fld id="{B4DB0E65-EF00-7F4C-860A-46B7C286D3E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-76200" y="3352800"/>
            <a:ext cx="35216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>
                <a:latin typeface="Arial"/>
                <a:cs typeface="Arial"/>
              </a:rPr>
              <a:t>Community Engagement</a:t>
            </a:r>
            <a:endParaRPr lang="en-US" sz="1300" dirty="0">
              <a:latin typeface="Arial"/>
              <a:cs typeface="Arial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011719" y="1142999"/>
            <a:ext cx="5913081" cy="609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200" dirty="0" smtClean="0">
                <a:solidFill>
                  <a:srgbClr val="B00000"/>
                </a:solidFill>
                <a:latin typeface="Arial"/>
                <a:cs typeface="Arial"/>
              </a:rPr>
              <a:t>Reduce Costs &amp; Increase Revenue</a:t>
            </a:r>
            <a:endParaRPr lang="en-US" sz="2200" dirty="0">
              <a:solidFill>
                <a:srgbClr val="B00000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67101" y="6096000"/>
            <a:ext cx="2971800" cy="205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300" dirty="0" smtClean="0">
                <a:solidFill>
                  <a:srgbClr val="333333"/>
                </a:solidFill>
                <a:latin typeface="Arial"/>
                <a:cs typeface="Arial"/>
              </a:rPr>
              <a:t>Local Economic Development</a:t>
            </a:r>
            <a:endParaRPr lang="en-US" sz="1300" dirty="0">
              <a:solidFill>
                <a:srgbClr val="333333"/>
              </a:solidFill>
              <a:latin typeface="Arial"/>
              <a:cs typeface="Arial"/>
            </a:endParaRPr>
          </a:p>
        </p:txBody>
      </p:sp>
      <p:pic>
        <p:nvPicPr>
          <p:cNvPr id="12" name="Picture 11" descr="downtown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43000" y="4247635"/>
            <a:ext cx="1930225" cy="146736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66800" y="5715000"/>
            <a:ext cx="2057400" cy="538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00" dirty="0" smtClean="0">
                <a:latin typeface="Arial" pitchFamily="34" charset="0"/>
                <a:cs typeface="Arial" pitchFamily="34" charset="0"/>
              </a:rPr>
              <a:t>Safe &amp; Vibrant Downtown</a:t>
            </a:r>
          </a:p>
          <a:p>
            <a:endParaRPr lang="en-US" sz="1600" dirty="0">
              <a:latin typeface="Arial"/>
              <a:cs typeface="Arial"/>
            </a:endParaRPr>
          </a:p>
        </p:txBody>
      </p:sp>
      <p:pic>
        <p:nvPicPr>
          <p:cNvPr id="15" name="Picture 14" descr="schools.eps"/>
          <p:cNvPicPr>
            <a:picLocks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6622757" y="2590803"/>
            <a:ext cx="1819908" cy="1157289"/>
          </a:xfrm>
          <a:prstGeom prst="rect">
            <a:avLst/>
          </a:prstGeom>
        </p:spPr>
      </p:pic>
      <p:sp>
        <p:nvSpPr>
          <p:cNvPr id="17" name="TextBox 16"/>
          <p:cNvSpPr txBox="1">
            <a:spLocks/>
          </p:cNvSpPr>
          <p:nvPr/>
        </p:nvSpPr>
        <p:spPr>
          <a:xfrm>
            <a:off x="6553001" y="3810000"/>
            <a:ext cx="21261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>
                <a:latin typeface="Arial"/>
                <a:cs typeface="Arial"/>
              </a:rPr>
              <a:t>Collaborate with Schools</a:t>
            </a:r>
          </a:p>
          <a:p>
            <a:endParaRPr lang="en-US" sz="1300" dirty="0">
              <a:latin typeface="Arial"/>
              <a:cs typeface="Arial"/>
            </a:endParaRPr>
          </a:p>
        </p:txBody>
      </p:sp>
      <p:pic>
        <p:nvPicPr>
          <p:cNvPr id="18" name="Picture 17" descr="localecon.eps"/>
          <p:cNvPicPr preferRelativeResize="0"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4999698" y="4724401"/>
            <a:ext cx="2921509" cy="1172718"/>
          </a:xfrm>
          <a:prstGeom prst="rect">
            <a:avLst/>
          </a:prstGeom>
        </p:spPr>
      </p:pic>
      <p:pic>
        <p:nvPicPr>
          <p:cNvPr id="20" name="Picture 19" descr="commengag.eps"/>
          <p:cNvPicPr preferRelativeResize="0"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762003" y="2251714"/>
            <a:ext cx="1997049" cy="107133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0"/>
          <p:cNvGrpSpPr/>
          <p:nvPr/>
        </p:nvGrpSpPr>
        <p:grpSpPr>
          <a:xfrm>
            <a:off x="533400" y="2035223"/>
            <a:ext cx="2743200" cy="4136977"/>
            <a:chOff x="152400" y="1676400"/>
            <a:chExt cx="2971800" cy="4481726"/>
          </a:xfrm>
        </p:grpSpPr>
        <p:pic>
          <p:nvPicPr>
            <p:cNvPr id="85" name="Picture 84" descr="community college map.jpg"/>
            <p:cNvPicPr>
              <a:picLocks noChangeAspect="1"/>
            </p:cNvPicPr>
            <p:nvPr/>
          </p:nvPicPr>
          <p:blipFill>
            <a:blip r:embed="rId3" cstate="print">
              <a:grayscl/>
            </a:blip>
            <a:stretch>
              <a:fillRect/>
            </a:stretch>
          </p:blipFill>
          <p:spPr>
            <a:xfrm>
              <a:off x="152400" y="1676400"/>
              <a:ext cx="2971800" cy="4481726"/>
            </a:xfrm>
            <a:prstGeom prst="rect">
              <a:avLst/>
            </a:prstGeom>
          </p:spPr>
        </p:pic>
        <p:pic>
          <p:nvPicPr>
            <p:cNvPr id="27" name="Picture 26" descr="thumbtack_sm.png"/>
            <p:cNvPicPr>
              <a:picLocks noChangeAspect="1"/>
            </p:cNvPicPr>
            <p:nvPr/>
          </p:nvPicPr>
          <p:blipFill>
            <a:blip r:embed="rId4" cstate="print">
              <a:grayscl/>
            </a:blip>
            <a:stretch>
              <a:fillRect/>
            </a:stretch>
          </p:blipFill>
          <p:spPr>
            <a:xfrm>
              <a:off x="1143000" y="3810000"/>
              <a:ext cx="228600" cy="228600"/>
            </a:xfrm>
            <a:prstGeom prst="rect">
              <a:avLst/>
            </a:prstGeom>
          </p:spPr>
        </p:pic>
        <p:pic>
          <p:nvPicPr>
            <p:cNvPr id="29" name="Picture 28" descr="thumbtack_sm.png"/>
            <p:cNvPicPr>
              <a:picLocks noChangeAspect="1"/>
            </p:cNvPicPr>
            <p:nvPr/>
          </p:nvPicPr>
          <p:blipFill>
            <a:blip r:embed="rId4" cstate="print">
              <a:grayscl/>
            </a:blip>
            <a:stretch>
              <a:fillRect/>
            </a:stretch>
          </p:blipFill>
          <p:spPr>
            <a:xfrm>
              <a:off x="1371600" y="3886200"/>
              <a:ext cx="228601" cy="228601"/>
            </a:xfrm>
            <a:prstGeom prst="rect">
              <a:avLst/>
            </a:prstGeom>
          </p:spPr>
        </p:pic>
        <p:pic>
          <p:nvPicPr>
            <p:cNvPr id="28" name="Picture 27" descr="thumbtack_sm.png"/>
            <p:cNvPicPr>
              <a:picLocks noChangeAspect="1"/>
            </p:cNvPicPr>
            <p:nvPr/>
          </p:nvPicPr>
          <p:blipFill>
            <a:blip r:embed="rId4" cstate="print">
              <a:grayscl/>
            </a:blip>
            <a:stretch>
              <a:fillRect/>
            </a:stretch>
          </p:blipFill>
          <p:spPr>
            <a:xfrm>
              <a:off x="1066800" y="3962402"/>
              <a:ext cx="228600" cy="228600"/>
            </a:xfrm>
            <a:prstGeom prst="rect">
              <a:avLst/>
            </a:prstGeom>
          </p:spPr>
        </p:pic>
        <p:pic>
          <p:nvPicPr>
            <p:cNvPr id="23" name="Picture 22" descr="thumbtack_sm.png"/>
            <p:cNvPicPr>
              <a:picLocks noChangeAspect="1"/>
            </p:cNvPicPr>
            <p:nvPr/>
          </p:nvPicPr>
          <p:blipFill>
            <a:blip r:embed="rId4" cstate="print">
              <a:grayscl/>
            </a:blip>
            <a:stretch>
              <a:fillRect/>
            </a:stretch>
          </p:blipFill>
          <p:spPr>
            <a:xfrm>
              <a:off x="1295400" y="3886200"/>
              <a:ext cx="228601" cy="228601"/>
            </a:xfrm>
            <a:prstGeom prst="rect">
              <a:avLst/>
            </a:prstGeom>
          </p:spPr>
        </p:pic>
      </p:grpSp>
      <p:cxnSp>
        <p:nvCxnSpPr>
          <p:cNvPr id="86" name="Straight Connector 85"/>
          <p:cNvCxnSpPr>
            <a:stCxn id="40" idx="1"/>
          </p:cNvCxnSpPr>
          <p:nvPr/>
        </p:nvCxnSpPr>
        <p:spPr>
          <a:xfrm rot="10800000" flipH="1">
            <a:off x="909476" y="2035223"/>
            <a:ext cx="3814924" cy="1615434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5" name="Picture 2" descr="C:\Users\autq\AppData\Local\Temp\BCH-ColorView01-20100816-Opt 1.JPG"/>
          <p:cNvPicPr>
            <a:picLocks noChangeAspect="1" noChangeArrowheads="1"/>
          </p:cNvPicPr>
          <p:nvPr/>
        </p:nvPicPr>
        <p:blipFill>
          <a:blip r:embed="rId5" cstate="print"/>
          <a:srcRect l="5595" t="7897"/>
          <a:stretch>
            <a:fillRect/>
          </a:stretch>
        </p:blipFill>
        <p:spPr bwMode="auto">
          <a:xfrm>
            <a:off x="3962398" y="1078493"/>
            <a:ext cx="1911722" cy="1359907"/>
          </a:xfrm>
          <a:prstGeom prst="rect">
            <a:avLst/>
          </a:prstGeom>
          <a:solidFill>
            <a:srgbClr val="FFFFFF">
              <a:shade val="85000"/>
            </a:srgbClr>
          </a:solidFill>
          <a:ln w="508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4114799" cy="5616719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B00000"/>
                </a:solidFill>
                <a:latin typeface="Arial Black"/>
                <a:cs typeface="Arial Black"/>
              </a:rPr>
              <a:t>Local Success Stories</a:t>
            </a:r>
            <a:r>
              <a:rPr lang="en-US" sz="2700" dirty="0" smtClean="0">
                <a:latin typeface="Arial" charset="0"/>
                <a:cs typeface="Arial" charset="0"/>
              </a:rPr>
              <a:t/>
            </a:r>
            <a:br>
              <a:rPr lang="en-US" sz="2700" dirty="0" smtClean="0">
                <a:latin typeface="Arial" charset="0"/>
                <a:cs typeface="Arial" charset="0"/>
              </a:rPr>
            </a:br>
            <a:r>
              <a:rPr lang="en-US" sz="1300" b="1" dirty="0" smtClean="0">
                <a:solidFill>
                  <a:srgbClr val="B00000"/>
                </a:solidFill>
              </a:rPr>
              <a:t>Our Mission: Benefit the Communities </a:t>
            </a:r>
            <a:br>
              <a:rPr lang="en-US" sz="1300" b="1" dirty="0" smtClean="0">
                <a:solidFill>
                  <a:srgbClr val="B00000"/>
                </a:solidFill>
              </a:rPr>
            </a:br>
            <a:r>
              <a:rPr lang="en-US" sz="1300" b="1" dirty="0" smtClean="0">
                <a:solidFill>
                  <a:srgbClr val="B00000"/>
                </a:solidFill>
              </a:rPr>
              <a:t>Where We Live and Work</a:t>
            </a:r>
            <a:r>
              <a:rPr lang="en-US" sz="1600" dirty="0" smtClean="0">
                <a:latin typeface="Arial" charset="0"/>
                <a:cs typeface="Arial" charset="0"/>
              </a:rPr>
              <a:t/>
            </a:r>
            <a:br>
              <a:rPr lang="en-US" sz="1600" dirty="0" smtClean="0">
                <a:latin typeface="Arial" charset="0"/>
                <a:cs typeface="Arial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0E65-EF00-7F4C-860A-46B7C286D3E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2" name="Picture 31" descr="thumbtack_sm.png"/>
          <p:cNvPicPr>
            <a:picLocks noChangeAspect="1"/>
          </p:cNvPicPr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1981199" y="4154749"/>
            <a:ext cx="218443" cy="218443"/>
          </a:xfrm>
          <a:prstGeom prst="rect">
            <a:avLst/>
          </a:prstGeom>
        </p:spPr>
      </p:pic>
      <p:pic>
        <p:nvPicPr>
          <p:cNvPr id="33" name="Picture 32" descr="thumbtack_sm.png"/>
          <p:cNvPicPr>
            <a:picLocks noChangeAspect="1"/>
          </p:cNvPicPr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1219199" y="3545149"/>
            <a:ext cx="218443" cy="218443"/>
          </a:xfrm>
          <a:prstGeom prst="rect">
            <a:avLst/>
          </a:prstGeom>
        </p:spPr>
      </p:pic>
      <p:pic>
        <p:nvPicPr>
          <p:cNvPr id="35" name="Picture 34" descr="thumbtack_sm.png"/>
          <p:cNvPicPr>
            <a:picLocks noChangeAspect="1"/>
          </p:cNvPicPr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2666999" y="4764349"/>
            <a:ext cx="218443" cy="218443"/>
          </a:xfrm>
          <a:prstGeom prst="rect">
            <a:avLst/>
          </a:prstGeom>
        </p:spPr>
      </p:pic>
      <p:pic>
        <p:nvPicPr>
          <p:cNvPr id="34" name="Picture 33" descr="thumbtack_sm.png"/>
          <p:cNvPicPr>
            <a:picLocks noChangeAspect="1"/>
          </p:cNvPicPr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1219199" y="3240349"/>
            <a:ext cx="218443" cy="218443"/>
          </a:xfrm>
          <a:prstGeom prst="rect">
            <a:avLst/>
          </a:prstGeom>
        </p:spPr>
      </p:pic>
      <p:pic>
        <p:nvPicPr>
          <p:cNvPr id="36" name="Picture 35" descr="thumbtack_sm.png"/>
          <p:cNvPicPr>
            <a:picLocks noChangeAspect="1"/>
          </p:cNvPicPr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2057399" y="4535749"/>
            <a:ext cx="218443" cy="218443"/>
          </a:xfrm>
          <a:prstGeom prst="rect">
            <a:avLst/>
          </a:prstGeom>
        </p:spPr>
      </p:pic>
      <p:pic>
        <p:nvPicPr>
          <p:cNvPr id="38" name="Picture 37" descr="thumbtack_sm.png"/>
          <p:cNvPicPr>
            <a:picLocks noChangeAspect="1"/>
          </p:cNvPicPr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2209799" y="4154749"/>
            <a:ext cx="218443" cy="218443"/>
          </a:xfrm>
          <a:prstGeom prst="rect">
            <a:avLst/>
          </a:prstGeom>
        </p:spPr>
      </p:pic>
      <p:pic>
        <p:nvPicPr>
          <p:cNvPr id="37" name="Picture 36" descr="thumbtack_sm.png"/>
          <p:cNvPicPr>
            <a:picLocks noChangeAspect="1"/>
          </p:cNvPicPr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2133599" y="4154749"/>
            <a:ext cx="218443" cy="218443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4015173" y="2496235"/>
            <a:ext cx="17760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B00000"/>
                </a:solidFill>
                <a:latin typeface="Arial"/>
                <a:cs typeface="Arial"/>
              </a:rPr>
              <a:t>City of Benicia</a:t>
            </a:r>
            <a:endParaRPr lang="en-US" sz="1500" b="1" dirty="0">
              <a:solidFill>
                <a:srgbClr val="B00000"/>
              </a:solidFill>
              <a:latin typeface="Arial"/>
              <a:cs typeface="Arial"/>
            </a:endParaRPr>
          </a:p>
        </p:txBody>
      </p:sp>
      <p:pic>
        <p:nvPicPr>
          <p:cNvPr id="40" name="Picture 39" descr="thumbtack_s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9476" y="3545149"/>
            <a:ext cx="211015" cy="211015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4038600" y="6321623"/>
            <a:ext cx="1655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B00000"/>
                </a:solidFill>
                <a:latin typeface="Arial"/>
                <a:cs typeface="Arial"/>
              </a:rPr>
              <a:t>East Side UHSD</a:t>
            </a:r>
            <a:endParaRPr lang="en-US" sz="1400" b="1" dirty="0">
              <a:solidFill>
                <a:srgbClr val="B00000"/>
              </a:solidFill>
              <a:latin typeface="Arial"/>
              <a:cs typeface="Arial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>
            <a:off x="990600" y="3581400"/>
            <a:ext cx="3200401" cy="155233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962400" y="44166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B00000"/>
                </a:solidFill>
                <a:latin typeface="Arial"/>
                <a:cs typeface="Arial"/>
              </a:rPr>
              <a:t>City of Concord</a:t>
            </a:r>
            <a:endParaRPr lang="en-US" sz="1400" b="1" dirty="0">
              <a:solidFill>
                <a:srgbClr val="B00000"/>
              </a:solidFill>
              <a:latin typeface="Arial"/>
              <a:cs typeface="Arial"/>
            </a:endParaRPr>
          </a:p>
        </p:txBody>
      </p:sp>
      <p:pic>
        <p:nvPicPr>
          <p:cNvPr id="46" name="Picture 45" descr="thumbtack_s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5091" y="3793685"/>
            <a:ext cx="211015" cy="211015"/>
          </a:xfrm>
          <a:prstGeom prst="rect">
            <a:avLst/>
          </a:prstGeom>
        </p:spPr>
      </p:pic>
      <p:pic>
        <p:nvPicPr>
          <p:cNvPr id="2053" name="Picture 5" descr="\\Sf345ntdata2\share\CES Share\CES_Project_Photos\East Side Union High School District\Dedication - 5-20-2011\DSC_7975.jpg"/>
          <p:cNvPicPr>
            <a:picLocks noChangeAspect="1" noChangeArrowheads="1"/>
          </p:cNvPicPr>
          <p:nvPr/>
        </p:nvPicPr>
        <p:blipFill>
          <a:blip r:embed="rId6" cstate="print"/>
          <a:srcRect l="13636"/>
          <a:stretch>
            <a:fillRect/>
          </a:stretch>
        </p:blipFill>
        <p:spPr bwMode="auto">
          <a:xfrm>
            <a:off x="3962398" y="4876800"/>
            <a:ext cx="1940952" cy="1374366"/>
          </a:xfrm>
          <a:prstGeom prst="rect">
            <a:avLst/>
          </a:prstGeom>
          <a:solidFill>
            <a:srgbClr val="FFFFFF">
              <a:shade val="85000"/>
            </a:srgbClr>
          </a:solidFill>
          <a:ln w="508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3" name="Picture 52" descr="thumbtack_s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100" y="3629309"/>
            <a:ext cx="211015" cy="211015"/>
          </a:xfrm>
          <a:prstGeom prst="rect">
            <a:avLst/>
          </a:prstGeom>
        </p:spPr>
      </p:pic>
      <p:cxnSp>
        <p:nvCxnSpPr>
          <p:cNvPr id="57" name="Straight Connector 56"/>
          <p:cNvCxnSpPr>
            <a:stCxn id="53" idx="2"/>
            <a:endCxn id="52" idx="1"/>
          </p:cNvCxnSpPr>
          <p:nvPr/>
        </p:nvCxnSpPr>
        <p:spPr>
          <a:xfrm rot="5400000" flipH="1" flipV="1">
            <a:off x="2413104" y="2291028"/>
            <a:ext cx="139800" cy="295879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Picture 2" descr="File:Concord Police Station.jpg"/>
          <p:cNvPicPr>
            <a:picLocks noChangeAspect="1" noChangeArrowheads="1"/>
          </p:cNvPicPr>
          <p:nvPr/>
        </p:nvPicPr>
        <p:blipFill>
          <a:blip r:embed="rId7" cstate="print"/>
          <a:srcRect t="29518" r="30042"/>
          <a:stretch>
            <a:fillRect/>
          </a:stretch>
        </p:blipFill>
        <p:spPr bwMode="auto">
          <a:xfrm>
            <a:off x="3962400" y="3057648"/>
            <a:ext cx="1919088" cy="1285752"/>
          </a:xfrm>
          <a:prstGeom prst="rect">
            <a:avLst/>
          </a:prstGeom>
          <a:solidFill>
            <a:srgbClr val="FFFFFF">
              <a:shade val="85000"/>
            </a:srgbClr>
          </a:solidFill>
          <a:ln w="508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0" name="TextBox 59"/>
          <p:cNvSpPr txBox="1"/>
          <p:nvPr/>
        </p:nvSpPr>
        <p:spPr>
          <a:xfrm>
            <a:off x="6355985" y="1347546"/>
            <a:ext cx="255941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-40" dirty="0" smtClean="0">
                <a:solidFill>
                  <a:srgbClr val="0050AA"/>
                </a:solidFill>
                <a:latin typeface="Arial"/>
                <a:cs typeface="Arial"/>
              </a:rPr>
              <a:t>South San Francisco USD</a:t>
            </a: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r>
              <a:rPr lang="en-US" sz="1400" b="1" spc="-40" dirty="0" smtClean="0">
                <a:solidFill>
                  <a:srgbClr val="0050AA"/>
                </a:solidFill>
                <a:latin typeface="Arial"/>
                <a:cs typeface="Arial"/>
              </a:rPr>
              <a:t>Santa Rita Jail</a:t>
            </a: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r>
              <a:rPr lang="en-US" sz="1400" b="1" spc="-40" dirty="0" smtClean="0">
                <a:solidFill>
                  <a:srgbClr val="0050AA"/>
                </a:solidFill>
                <a:latin typeface="Arial"/>
                <a:cs typeface="Arial"/>
              </a:rPr>
              <a:t>Bellevue, USC</a:t>
            </a: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r>
              <a:rPr lang="en-US" sz="1400" b="1" spc="-40" dirty="0" smtClean="0">
                <a:solidFill>
                  <a:srgbClr val="0050AA"/>
                </a:solidFill>
                <a:latin typeface="Arial"/>
                <a:cs typeface="Arial"/>
              </a:rPr>
              <a:t>San Jose USD</a:t>
            </a: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r>
              <a:rPr lang="en-US" sz="1400" b="1" spc="-40" dirty="0" smtClean="0">
                <a:solidFill>
                  <a:srgbClr val="0050AA"/>
                </a:solidFill>
                <a:latin typeface="Arial"/>
                <a:cs typeface="Arial"/>
              </a:rPr>
              <a:t>Morgan </a:t>
            </a:r>
            <a:r>
              <a:rPr lang="en-US" sz="1400" b="1" spc="-40" dirty="0" smtClean="0">
                <a:solidFill>
                  <a:srgbClr val="0050AA"/>
                </a:solidFill>
                <a:latin typeface="Arial"/>
                <a:cs typeface="Arial"/>
              </a:rPr>
              <a:t>Hill USD</a:t>
            </a: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r>
              <a:rPr lang="en-US" sz="1400" b="1" spc="-40" dirty="0" smtClean="0">
                <a:solidFill>
                  <a:srgbClr val="0050AA"/>
                </a:solidFill>
                <a:latin typeface="Arial"/>
                <a:cs typeface="Arial"/>
              </a:rPr>
              <a:t>Contra Costa CCD</a:t>
            </a: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r>
              <a:rPr lang="en-US" sz="1400" b="1" spc="-40" dirty="0" smtClean="0">
                <a:solidFill>
                  <a:srgbClr val="0050AA"/>
                </a:solidFill>
                <a:latin typeface="Arial"/>
                <a:cs typeface="Arial"/>
              </a:rPr>
              <a:t>Milpitas USD</a:t>
            </a: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endParaRPr lang="en-US" sz="1400" b="1" spc="-40" dirty="0" smtClean="0">
              <a:solidFill>
                <a:srgbClr val="0050AA"/>
              </a:solidFill>
              <a:latin typeface="Arial"/>
              <a:cs typeface="Arial"/>
            </a:endParaRPr>
          </a:p>
          <a:p>
            <a:r>
              <a:rPr lang="en-US" sz="1400" b="1" spc="-40" dirty="0" smtClean="0">
                <a:solidFill>
                  <a:srgbClr val="0050AA"/>
                </a:solidFill>
                <a:latin typeface="Arial"/>
                <a:cs typeface="Arial"/>
              </a:rPr>
              <a:t>Chabot-Las </a:t>
            </a:r>
            <a:r>
              <a:rPr lang="en-US" sz="1400" b="1" spc="-40" dirty="0" err="1" smtClean="0">
                <a:solidFill>
                  <a:srgbClr val="0050AA"/>
                </a:solidFill>
                <a:latin typeface="Arial"/>
                <a:cs typeface="Arial"/>
              </a:rPr>
              <a:t>Positas</a:t>
            </a:r>
            <a:r>
              <a:rPr lang="en-US" sz="1400" b="1" spc="-40" dirty="0" smtClean="0">
                <a:solidFill>
                  <a:srgbClr val="0050AA"/>
                </a:solidFill>
                <a:latin typeface="Arial"/>
                <a:cs typeface="Arial"/>
              </a:rPr>
              <a:t> CCD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12"/>
          <p:cNvSpPr>
            <a:spLocks noGrp="1"/>
          </p:cNvSpPr>
          <p:nvPr>
            <p:ph idx="1"/>
          </p:nvPr>
        </p:nvSpPr>
        <p:spPr bwMode="auto"/>
        <p:txBody>
          <a:bodyPr wrap="square" numCol="1" compatLnSpc="1">
            <a:prstTxWarp prst="textNoShape">
              <a:avLst/>
            </a:prstTxWarp>
          </a:bodyPr>
          <a:lstStyle/>
          <a:p>
            <a:pPr>
              <a:spcBef>
                <a:spcPts val="525"/>
              </a:spcBef>
              <a:spcAft>
                <a:spcPts val="525"/>
              </a:spcAft>
              <a:buFont typeface="Wingdings" pitchFamily="2" charset="2"/>
              <a:buChar char="§"/>
            </a:pPr>
            <a:endParaRPr lang="en-US" dirty="0" smtClean="0">
              <a:latin typeface="Arial" charset="0"/>
              <a:cs typeface="Arial" charset="0"/>
            </a:endParaRPr>
          </a:p>
          <a:p>
            <a:pPr>
              <a:spcBef>
                <a:spcPts val="525"/>
              </a:spcBef>
              <a:spcAft>
                <a:spcPts val="525"/>
              </a:spcAft>
              <a:buFont typeface="Wingdings" pitchFamily="2" charset="2"/>
              <a:buChar char="§"/>
            </a:pPr>
            <a:endParaRPr lang="en-US" dirty="0" smtClean="0">
              <a:latin typeface="Arial" charset="0"/>
              <a:cs typeface="Arial" charset="0"/>
            </a:endParaRPr>
          </a:p>
          <a:p>
            <a:pPr>
              <a:spcBef>
                <a:spcPts val="525"/>
              </a:spcBef>
              <a:spcAft>
                <a:spcPts val="525"/>
              </a:spcAft>
              <a:buFont typeface="Wingdings" pitchFamily="2" charset="2"/>
              <a:buChar char="§"/>
            </a:pPr>
            <a:endParaRPr lang="en-US" dirty="0" smtClean="0">
              <a:latin typeface="Arial" charset="0"/>
              <a:cs typeface="Arial" charset="0"/>
            </a:endParaRPr>
          </a:p>
          <a:p>
            <a:pPr>
              <a:spcBef>
                <a:spcPts val="525"/>
              </a:spcBef>
              <a:spcAft>
                <a:spcPts val="525"/>
              </a:spcAft>
              <a:buFont typeface="Wingdings" pitchFamily="2" charset="2"/>
              <a:buChar char="§"/>
            </a:pPr>
            <a:endParaRPr lang="en-US" dirty="0" smtClean="0">
              <a:latin typeface="Arial" charset="0"/>
              <a:cs typeface="Arial" charset="0"/>
            </a:endParaRPr>
          </a:p>
          <a:p>
            <a:pPr>
              <a:spcBef>
                <a:spcPts val="525"/>
              </a:spcBef>
              <a:spcAft>
                <a:spcPts val="525"/>
              </a:spcAft>
              <a:buFont typeface="Wingdings" pitchFamily="2" charset="2"/>
              <a:buChar char="§"/>
            </a:pP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2662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46B87C-AD62-494A-938B-A81F1C603FFA}" type="slidenum">
              <a:rPr lang="en-US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6629" name="TextBox 6"/>
          <p:cNvSpPr txBox="1">
            <a:spLocks noChangeArrowheads="1"/>
          </p:cNvSpPr>
          <p:nvPr/>
        </p:nvSpPr>
        <p:spPr bwMode="auto">
          <a:xfrm>
            <a:off x="3917950" y="6591300"/>
            <a:ext cx="131921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900">
                <a:solidFill>
                  <a:srgbClr val="333333"/>
                </a:solidFill>
                <a:cs typeface="Arial" charset="0"/>
              </a:rPr>
              <a:t>Company Confidential</a:t>
            </a:r>
          </a:p>
        </p:txBody>
      </p:sp>
      <p:sp>
        <p:nvSpPr>
          <p:cNvPr id="26631" name="Content Placeholder 3"/>
          <p:cNvSpPr txBox="1">
            <a:spLocks/>
          </p:cNvSpPr>
          <p:nvPr/>
        </p:nvSpPr>
        <p:spPr bwMode="auto">
          <a:xfrm>
            <a:off x="5181600" y="1674813"/>
            <a:ext cx="366405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fontAlgn="base">
              <a:spcBef>
                <a:spcPts val="525"/>
              </a:spcBef>
              <a:spcAft>
                <a:spcPts val="2325"/>
              </a:spcAft>
              <a:buClr>
                <a:srgbClr val="FFFFFF"/>
              </a:buCl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B00000"/>
                </a:solidFill>
                <a:latin typeface="Arial" charset="0"/>
                <a:cs typeface="Arial" charset="0"/>
              </a:rPr>
              <a:t>Advances City’s Climate Action Plan </a:t>
            </a:r>
            <a:r>
              <a:rPr lang="en-US" dirty="0" smtClean="0">
                <a:solidFill>
                  <a:srgbClr val="B00000"/>
                </a:solidFill>
                <a:latin typeface="Arial" charset="0"/>
                <a:cs typeface="Arial" charset="0"/>
              </a:rPr>
              <a:t>– reduces GHG emissions equivalent to carbon sequestered annually by 405 acres of pine forests</a:t>
            </a:r>
          </a:p>
          <a:p>
            <a:pPr marL="342900" lvl="1" indent="-342900" fontAlgn="base">
              <a:spcBef>
                <a:spcPts val="525"/>
              </a:spcBef>
              <a:spcAft>
                <a:spcPts val="2325"/>
              </a:spcAft>
              <a:buClr>
                <a:srgbClr val="FFFFFF"/>
              </a:buCl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B00000"/>
                </a:solidFill>
                <a:cs typeface="Arial" charset="0"/>
              </a:rPr>
              <a:t>Improves safety </a:t>
            </a:r>
            <a:r>
              <a:rPr lang="en-US" dirty="0" smtClean="0">
                <a:solidFill>
                  <a:srgbClr val="B00000"/>
                </a:solidFill>
                <a:cs typeface="Arial" charset="0"/>
              </a:rPr>
              <a:t>with city lighting program</a:t>
            </a:r>
            <a:endParaRPr lang="en-US" dirty="0" smtClean="0">
              <a:solidFill>
                <a:srgbClr val="B000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spcBef>
                <a:spcPts val="525"/>
              </a:spcBef>
              <a:spcAft>
                <a:spcPts val="2325"/>
              </a:spcAft>
              <a:buClr>
                <a:srgbClr val="FFFFFF"/>
              </a:buClr>
              <a:buFont typeface="Wingdings" pitchFamily="2" charset="2"/>
              <a:buChar char="§"/>
            </a:pPr>
            <a:r>
              <a:rPr lang="en-US" dirty="0" smtClean="0">
                <a:solidFill>
                  <a:srgbClr val="B00000"/>
                </a:solidFill>
                <a:latin typeface="Arial" charset="0"/>
                <a:cs typeface="Arial" charset="0"/>
              </a:rPr>
              <a:t>Requires no capital contribution and </a:t>
            </a:r>
            <a:r>
              <a:rPr lang="en-US" b="1" dirty="0" smtClean="0">
                <a:solidFill>
                  <a:srgbClr val="B00000"/>
                </a:solidFill>
                <a:latin typeface="Arial" charset="0"/>
                <a:cs typeface="Arial" charset="0"/>
              </a:rPr>
              <a:t>delivers +85K in annual savings</a:t>
            </a:r>
          </a:p>
          <a:p>
            <a:pPr marL="342900" indent="-342900" fontAlgn="base">
              <a:spcBef>
                <a:spcPts val="525"/>
              </a:spcBef>
              <a:spcAft>
                <a:spcPts val="2325"/>
              </a:spcAft>
              <a:buClr>
                <a:srgbClr val="FFFFFF"/>
              </a:buClr>
              <a:buFont typeface="Wingdings" pitchFamily="2" charset="2"/>
              <a:buChar char="§"/>
            </a:pPr>
            <a:r>
              <a:rPr lang="en-US" dirty="0" smtClean="0">
                <a:solidFill>
                  <a:srgbClr val="B00000"/>
                </a:solidFill>
              </a:rPr>
              <a:t>Improves the </a:t>
            </a:r>
            <a:r>
              <a:rPr lang="en-US" b="1" dirty="0" smtClean="0">
                <a:solidFill>
                  <a:srgbClr val="B00000"/>
                </a:solidFill>
              </a:rPr>
              <a:t>aesthetics, sense of place and accessibility of the City Hall</a:t>
            </a:r>
          </a:p>
        </p:txBody>
      </p:sp>
      <p:pic>
        <p:nvPicPr>
          <p:cNvPr id="26632" name="Picture 23" descr="DS2_3092_RET5_081210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601200" y="-304800"/>
            <a:ext cx="4267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autq\AppData\Local\Temp\BCH-ColorView01-20100816-Opt 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1603" y="2895600"/>
            <a:ext cx="4647597" cy="338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autq\AppData\Local\Temp\B1 (2).jpg"/>
          <p:cNvPicPr>
            <a:picLocks noChangeAspect="1" noChangeArrowheads="1"/>
          </p:cNvPicPr>
          <p:nvPr/>
        </p:nvPicPr>
        <p:blipFill>
          <a:blip r:embed="rId5" cstate="screen"/>
          <a:srcRect r="3125"/>
          <a:stretch>
            <a:fillRect/>
          </a:stretch>
        </p:blipFill>
        <p:spPr>
          <a:xfrm>
            <a:off x="152400" y="2362200"/>
            <a:ext cx="2514600" cy="1620808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4267199" cy="2151468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B00000"/>
                </a:solidFill>
                <a:latin typeface="Arial Black"/>
                <a:cs typeface="Arial Black"/>
              </a:rPr>
              <a:t>City of Benicia </a:t>
            </a:r>
            <a:r>
              <a:rPr lang="en-US" sz="3200" b="1" i="1" dirty="0" smtClean="0">
                <a:solidFill>
                  <a:srgbClr val="B00000"/>
                </a:solidFill>
                <a:latin typeface="Arial" charset="0"/>
                <a:cs typeface="Arial" charset="0"/>
              </a:rPr>
              <a:t>Under Construction</a:t>
            </a:r>
            <a:r>
              <a:rPr lang="en-US" sz="4000" dirty="0" smtClean="0">
                <a:solidFill>
                  <a:srgbClr val="B00000"/>
                </a:solidFill>
                <a:latin typeface="Arial" charset="0"/>
                <a:cs typeface="Arial" charset="0"/>
              </a:rPr>
              <a:t/>
            </a:r>
            <a:br>
              <a:rPr lang="en-US" sz="4000" dirty="0" smtClean="0">
                <a:solidFill>
                  <a:srgbClr val="B00000"/>
                </a:solidFill>
                <a:latin typeface="Arial" charset="0"/>
                <a:cs typeface="Arial" charset="0"/>
              </a:rPr>
            </a:br>
            <a:r>
              <a:rPr lang="en-US" sz="3600" dirty="0" smtClean="0">
                <a:solidFill>
                  <a:srgbClr val="B00000"/>
                </a:solidFill>
                <a:latin typeface="Arial" charset="0"/>
                <a:cs typeface="Arial" charset="0"/>
              </a:rPr>
              <a:t>Population: 28,000</a:t>
            </a:r>
            <a:r>
              <a:rPr lang="en-US" sz="4000" dirty="0" smtClean="0">
                <a:solidFill>
                  <a:srgbClr val="B00000"/>
                </a:solidFill>
                <a:latin typeface="Arial" charset="0"/>
                <a:cs typeface="Arial" charset="0"/>
              </a:rPr>
              <a:t/>
            </a:r>
            <a:br>
              <a:rPr lang="en-US" sz="4000" dirty="0" smtClean="0">
                <a:solidFill>
                  <a:srgbClr val="B00000"/>
                </a:solidFill>
                <a:latin typeface="Arial" charset="0"/>
                <a:cs typeface="Arial" charset="0"/>
              </a:rPr>
            </a:br>
            <a:endParaRPr lang="en-US" sz="4000" dirty="0" smtClean="0">
              <a:solidFill>
                <a:srgbClr val="B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1AF22A-1414-4C9B-8B75-46C5E8E421D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13" name="Picture 12" descr="Hallmark_vert_rg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449" y="257176"/>
            <a:ext cx="749299" cy="749299"/>
          </a:xfrm>
          <a:prstGeom prst="rect">
            <a:avLst/>
          </a:prstGeom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2209800" y="2875002"/>
            <a:ext cx="5708648" cy="3400386"/>
          </a:xfrm>
          <a:prstGeom prst="rect">
            <a:avLst/>
          </a:prstGeom>
          <a:noFill/>
        </p:spPr>
        <p:txBody>
          <a:bodyPr lIns="0" tIns="0" rIns="0" bIns="0">
            <a:normAutofit lnSpcReduction="10000"/>
          </a:bodyPr>
          <a:lstStyle/>
          <a:p>
            <a:pPr>
              <a:defRPr/>
            </a:pPr>
            <a:r>
              <a:rPr lang="en-US" sz="2595" dirty="0" smtClean="0">
                <a:solidFill>
                  <a:srgbClr val="6EA20A"/>
                </a:solidFill>
                <a:latin typeface="Arial"/>
                <a:cs typeface="Arial"/>
              </a:rPr>
              <a:t>Compelling </a:t>
            </a:r>
            <a:r>
              <a:rPr lang="en-US" sz="2595" dirty="0">
                <a:solidFill>
                  <a:srgbClr val="6EA20A"/>
                </a:solidFill>
                <a:latin typeface="Arial"/>
                <a:cs typeface="Arial"/>
              </a:rPr>
              <a:t>market opportunity has spurred </a:t>
            </a:r>
            <a:r>
              <a:rPr lang="en-US" sz="2595" b="1" dirty="0">
                <a:solidFill>
                  <a:srgbClr val="6EA20A"/>
                </a:solidFill>
                <a:latin typeface="Arial"/>
                <a:cs typeface="Arial"/>
              </a:rPr>
              <a:t>new market </a:t>
            </a:r>
            <a:r>
              <a:rPr lang="en-US" sz="2595" b="1" dirty="0" smtClean="0">
                <a:solidFill>
                  <a:srgbClr val="6EA20A"/>
                </a:solidFill>
                <a:latin typeface="Arial"/>
                <a:cs typeface="Arial"/>
              </a:rPr>
              <a:t>entrants</a:t>
            </a:r>
            <a:endParaRPr lang="en-US" sz="2595" dirty="0" smtClean="0">
              <a:solidFill>
                <a:srgbClr val="6EA20A"/>
              </a:solidFill>
              <a:latin typeface="Arial"/>
              <a:cs typeface="Arial"/>
            </a:endParaRPr>
          </a:p>
          <a:p>
            <a:pPr>
              <a:defRPr/>
            </a:pPr>
            <a:endParaRPr lang="en-US" sz="2595" dirty="0">
              <a:solidFill>
                <a:srgbClr val="6EA20A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US" sz="2595" dirty="0">
                <a:solidFill>
                  <a:srgbClr val="F08400"/>
                </a:solidFill>
                <a:latin typeface="Arial"/>
                <a:cs typeface="Arial"/>
              </a:rPr>
              <a:t>CES is evolving to </a:t>
            </a:r>
            <a:r>
              <a:rPr lang="en-US" sz="2595" b="1" dirty="0">
                <a:solidFill>
                  <a:srgbClr val="F08400"/>
                </a:solidFill>
                <a:latin typeface="Arial"/>
                <a:cs typeface="Arial"/>
              </a:rPr>
              <a:t>maintain a competitive </a:t>
            </a:r>
            <a:r>
              <a:rPr lang="en-US" sz="2595" b="1" dirty="0" smtClean="0">
                <a:solidFill>
                  <a:srgbClr val="F08400"/>
                </a:solidFill>
                <a:latin typeface="Arial"/>
                <a:cs typeface="Arial"/>
              </a:rPr>
              <a:t>advantage</a:t>
            </a:r>
            <a:endParaRPr lang="en-US" sz="2595" dirty="0" smtClean="0">
              <a:solidFill>
                <a:srgbClr val="F08400"/>
              </a:solidFill>
              <a:latin typeface="Arial"/>
              <a:cs typeface="Arial"/>
            </a:endParaRPr>
          </a:p>
          <a:p>
            <a:pPr>
              <a:defRPr/>
            </a:pPr>
            <a:endParaRPr lang="en-US" sz="2595" dirty="0">
              <a:solidFill>
                <a:srgbClr val="6EA20A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US" sz="2595" dirty="0">
                <a:solidFill>
                  <a:srgbClr val="009DD9"/>
                </a:solidFill>
                <a:latin typeface="Arial"/>
                <a:cs typeface="Arial"/>
              </a:rPr>
              <a:t>CES is transforming our go-to-market strategy from a </a:t>
            </a:r>
            <a:r>
              <a:rPr lang="en-US" sz="2595" b="1" dirty="0">
                <a:solidFill>
                  <a:srgbClr val="009DD9"/>
                </a:solidFill>
                <a:latin typeface="Arial"/>
                <a:cs typeface="Arial"/>
              </a:rPr>
              <a:t>solutions provider </a:t>
            </a:r>
            <a:r>
              <a:rPr lang="en-US" sz="2595" dirty="0">
                <a:solidFill>
                  <a:srgbClr val="009DD9"/>
                </a:solidFill>
                <a:latin typeface="Arial"/>
                <a:cs typeface="Arial"/>
              </a:rPr>
              <a:t>to a </a:t>
            </a:r>
            <a:r>
              <a:rPr lang="en-US" sz="2595" b="1" dirty="0">
                <a:solidFill>
                  <a:srgbClr val="009DD9"/>
                </a:solidFill>
                <a:latin typeface="Arial"/>
                <a:cs typeface="Arial"/>
              </a:rPr>
              <a:t>thought </a:t>
            </a:r>
            <a:r>
              <a:rPr lang="en-US" sz="2595" b="1" dirty="0" smtClean="0">
                <a:solidFill>
                  <a:srgbClr val="009DD9"/>
                </a:solidFill>
                <a:latin typeface="Arial"/>
                <a:cs typeface="Arial"/>
              </a:rPr>
              <a:t>leader </a:t>
            </a:r>
            <a:endParaRPr lang="en-US" sz="2595" dirty="0">
              <a:solidFill>
                <a:srgbClr val="009DD9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300"/>
              </a:spcBef>
              <a:buClr>
                <a:srgbClr val="FFFFFF"/>
              </a:buClr>
              <a:buFont typeface="Wingdings" charset="2"/>
              <a:buChar char="§"/>
              <a:defRPr/>
            </a:pPr>
            <a:endParaRPr lang="en-US" sz="2000" dirty="0">
              <a:solidFill>
                <a:srgbClr val="0050AA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" y="1674673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B00000"/>
                </a:solidFill>
                <a:latin typeface="Arial" charset="0"/>
                <a:cs typeface="Arial" charset="0"/>
              </a:rPr>
              <a:t>Invest in people </a:t>
            </a:r>
            <a:r>
              <a:rPr lang="en-US" dirty="0" smtClean="0">
                <a:solidFill>
                  <a:srgbClr val="B00000"/>
                </a:solidFill>
                <a:latin typeface="Arial" charset="0"/>
                <a:cs typeface="Arial" charset="0"/>
              </a:rPr>
              <a:t>to strengthen organizational capability and develop a talented global workforce that gets results the right way</a:t>
            </a:r>
          </a:p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09600" y="257176"/>
            <a:ext cx="495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B00000"/>
                </a:solidFill>
                <a:latin typeface="Arial Black"/>
                <a:cs typeface="Arial Black"/>
              </a:rPr>
              <a:t>Chevron </a:t>
            </a:r>
          </a:p>
          <a:p>
            <a:r>
              <a:rPr lang="en-US" sz="4000" dirty="0" smtClean="0">
                <a:solidFill>
                  <a:srgbClr val="B00000"/>
                </a:solidFill>
                <a:latin typeface="Arial Black"/>
                <a:cs typeface="Arial Black"/>
              </a:rPr>
              <a:t>Energy Solutions</a:t>
            </a:r>
            <a:endParaRPr lang="en-US" sz="4000" dirty="0">
              <a:solidFill>
                <a:srgbClr val="B00000"/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1" y="439331"/>
            <a:ext cx="3810000" cy="2532471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B00000"/>
                </a:solidFill>
                <a:latin typeface="Arial Black"/>
                <a:cs typeface="Arial Black"/>
              </a:rPr>
              <a:t>Pathways to Innovation</a:t>
            </a:r>
            <a:endParaRPr lang="en-US" sz="4000" b="1" dirty="0">
              <a:solidFill>
                <a:srgbClr val="B00000"/>
              </a:solidFill>
              <a:latin typeface="Arial Black"/>
              <a:cs typeface="Arial Blac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0E65-EF00-7F4C-860A-46B7C286D3E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779520" y="1505712"/>
            <a:ext cx="4754880" cy="1389888"/>
          </a:xfrm>
          <a:prstGeom prst="roundRect">
            <a:avLst/>
          </a:prstGeom>
          <a:solidFill>
            <a:srgbClr val="6EA2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i="1" dirty="0" smtClean="0"/>
              <a:t>Exploration</a:t>
            </a:r>
          </a:p>
          <a:p>
            <a:pPr lvl="0"/>
            <a:r>
              <a:rPr lang="en-US" dirty="0" smtClean="0"/>
              <a:t>Validate vision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779520" y="3130300"/>
            <a:ext cx="4754880" cy="1430834"/>
          </a:xfrm>
          <a:prstGeom prst="roundRect">
            <a:avLst/>
          </a:prstGeom>
          <a:solidFill>
            <a:srgbClr val="F08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b="1" i="1" dirty="0" smtClean="0"/>
              <a:t>Development</a:t>
            </a:r>
          </a:p>
          <a:p>
            <a:r>
              <a:rPr lang="en-US" dirty="0" smtClean="0"/>
              <a:t>Quantify funding opportunities and </a:t>
            </a:r>
          </a:p>
          <a:p>
            <a:r>
              <a:rPr lang="en-US" dirty="0" smtClean="0"/>
              <a:t>economic development</a:t>
            </a:r>
          </a:p>
          <a:p>
            <a:pPr lvl="0"/>
            <a:endParaRPr lang="en-US" b="1" i="1" dirty="0" smtClean="0"/>
          </a:p>
        </p:txBody>
      </p:sp>
      <p:sp>
        <p:nvSpPr>
          <p:cNvPr id="20" name="Rounded Rectangle 19"/>
          <p:cNvSpPr/>
          <p:nvPr/>
        </p:nvSpPr>
        <p:spPr>
          <a:xfrm>
            <a:off x="3779520" y="4812796"/>
            <a:ext cx="4754880" cy="1389888"/>
          </a:xfrm>
          <a:prstGeom prst="roundRect">
            <a:avLst/>
          </a:prstGeom>
          <a:solidFill>
            <a:srgbClr val="009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b="1" i="1" dirty="0" smtClean="0"/>
              <a:t>Implementation</a:t>
            </a:r>
          </a:p>
          <a:p>
            <a:pPr lvl="0"/>
            <a:r>
              <a:rPr lang="en-US" dirty="0" smtClean="0"/>
              <a:t>Realize benefit, Create jobs</a:t>
            </a:r>
          </a:p>
          <a:p>
            <a:pPr lvl="0"/>
            <a:r>
              <a:rPr lang="en-US" dirty="0" smtClean="0"/>
              <a:t>Share success with the community </a:t>
            </a:r>
          </a:p>
          <a:p>
            <a:pPr lvl="0"/>
            <a:endParaRPr lang="en-US" b="1" i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50000" decel="5000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1" animBg="1"/>
    </p:bldLst>
  </p:timing>
</p:sld>
</file>

<file path=ppt/theme/theme1.xml><?xml version="1.0" encoding="utf-8"?>
<a:theme xmlns:a="http://schemas.openxmlformats.org/drawingml/2006/main" name="CVX_CES_Handout_030811">
  <a:themeElements>
    <a:clrScheme name="Codex">
      <a:dk1>
        <a:sysClr val="windowText" lastClr="000000"/>
      </a:dk1>
      <a:lt1>
        <a:sysClr val="window" lastClr="FFFFFF"/>
      </a:lt1>
      <a:dk2>
        <a:srgbClr val="59564B"/>
      </a:dk2>
      <a:lt2>
        <a:srgbClr val="DFDAC7"/>
      </a:lt2>
      <a:accent1>
        <a:srgbClr val="990000"/>
      </a:accent1>
      <a:accent2>
        <a:srgbClr val="EFAB16"/>
      </a:accent2>
      <a:accent3>
        <a:srgbClr val="78AC35"/>
      </a:accent3>
      <a:accent4>
        <a:srgbClr val="35ACA2"/>
      </a:accent4>
      <a:accent5>
        <a:srgbClr val="4083CF"/>
      </a:accent5>
      <a:accent6>
        <a:srgbClr val="0D335E"/>
      </a:accent6>
      <a:hlink>
        <a:srgbClr val="EF8E1C"/>
      </a:hlink>
      <a:folHlink>
        <a:srgbClr val="FEC60B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dirty="0">
            <a:latin typeface="Arial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hevron_Energy_Solutions_Contemporary_Template">
  <a:themeElements>
    <a:clrScheme name="Chevron">
      <a:dk1>
        <a:srgbClr val="333333"/>
      </a:dk1>
      <a:lt1>
        <a:sysClr val="window" lastClr="FFFFFF"/>
      </a:lt1>
      <a:dk2>
        <a:srgbClr val="0050AA"/>
      </a:dk2>
      <a:lt2>
        <a:srgbClr val="EEECE1"/>
      </a:lt2>
      <a:accent1>
        <a:srgbClr val="009DD9"/>
      </a:accent1>
      <a:accent2>
        <a:srgbClr val="FFD200"/>
      </a:accent2>
      <a:accent3>
        <a:srgbClr val="6EA20A"/>
      </a:accent3>
      <a:accent4>
        <a:srgbClr val="F08400"/>
      </a:accent4>
      <a:accent5>
        <a:srgbClr val="42571F"/>
      </a:accent5>
      <a:accent6>
        <a:srgbClr val="523A58"/>
      </a:accent6>
      <a:hlink>
        <a:srgbClr val="0000FF"/>
      </a:hlink>
      <a:folHlink>
        <a:srgbClr val="AAAFB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dirty="0">
            <a:latin typeface="Arial"/>
            <a:cs typeface="Arial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CVX_CES_Handout_030811</Template>
  <TotalTime>29720</TotalTime>
  <Words>452</Words>
  <Application>Microsoft Macintosh PowerPoint</Application>
  <PresentationFormat>On-screen Show (4:3)</PresentationFormat>
  <Paragraphs>111</Paragraphs>
  <Slides>10</Slides>
  <Notes>7</Notes>
  <HiddenSlides>0</HiddenSlides>
  <MMClips>0</MMClips>
  <ScaleCrop>false</ScaleCrop>
  <HeadingPairs>
    <vt:vector size="4" baseType="variant">
      <vt:variant>
        <vt:lpstr>Design Template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CVX_CES_Handout_030811</vt:lpstr>
      <vt:lpstr>Custom Design</vt:lpstr>
      <vt:lpstr>Chevron_Energy_Solutions_Contemporary_Template</vt:lpstr>
      <vt:lpstr>Innovative Pathways to Creating Certainty in Uncertain Times</vt:lpstr>
      <vt:lpstr>A Time of  Uncertainty</vt:lpstr>
      <vt:lpstr>Impact of Uncertainty</vt:lpstr>
      <vt:lpstr>Possible Pathways During Uncertain Times </vt:lpstr>
      <vt:lpstr>Certainty Strategy </vt:lpstr>
      <vt:lpstr>Local Success Stories Our Mission: Benefit the Communities  Where We Live and Work </vt:lpstr>
      <vt:lpstr>City of Benicia Under Construction Population: 28,000 </vt:lpstr>
      <vt:lpstr>Slide 8</vt:lpstr>
      <vt:lpstr>Pathways to Innovation</vt:lpstr>
      <vt:lpstr>Slide 10</vt:lpstr>
    </vt:vector>
  </TitlesOfParts>
  <Company>Chevron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Title Line One Here Line Two Here, Arial 36 pt.</dc:title>
  <dc:creator>Liza Wood</dc:creator>
  <cp:keywords/>
  <cp:lastModifiedBy>Dana Beigel</cp:lastModifiedBy>
  <cp:revision>554</cp:revision>
  <dcterms:created xsi:type="dcterms:W3CDTF">2011-10-19T03:58:39Z</dcterms:created>
  <dcterms:modified xsi:type="dcterms:W3CDTF">2011-10-19T17:32:39Z</dcterms:modified>
</cp:coreProperties>
</file>